
<file path=[Content_Types].xml><?xml version="1.0" encoding="utf-8"?>
<Types xmlns="http://schemas.openxmlformats.org/package/2006/content-types">
  <Default Extension="ashx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71" r:id="rId7"/>
    <p:sldId id="272" r:id="rId8"/>
    <p:sldId id="273" r:id="rId9"/>
    <p:sldId id="274" r:id="rId10"/>
    <p:sldId id="289" r:id="rId11"/>
    <p:sldId id="290" r:id="rId12"/>
    <p:sldId id="291" r:id="rId13"/>
    <p:sldId id="292" r:id="rId14"/>
    <p:sldId id="275" r:id="rId15"/>
    <p:sldId id="293" r:id="rId16"/>
    <p:sldId id="294" r:id="rId17"/>
    <p:sldId id="263" r:id="rId18"/>
    <p:sldId id="264" r:id="rId19"/>
    <p:sldId id="265" r:id="rId20"/>
    <p:sldId id="266" r:id="rId21"/>
    <p:sldId id="267" r:id="rId22"/>
    <p:sldId id="268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4" r:id="rId32"/>
    <p:sldId id="30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933" autoAdjust="0"/>
  </p:normalViewPr>
  <p:slideViewPr>
    <p:cSldViewPr snapToGrid="0">
      <p:cViewPr varScale="1">
        <p:scale>
          <a:sx n="70" d="100"/>
          <a:sy n="70" d="100"/>
        </p:scale>
        <p:origin x="960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24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n\Downloads\Cars_Dataset_Clean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n\Downloads\Cars_Dataset_Clean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n\Downloads\Cars_Dataset_Clean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Neuron\Downloads\Cars_Dataset_Cleaned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Neuron\Downloads\Cars_Dataset_Clean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[Cars_Dataset_Cleaned.xlsx]D Task 1!PivotTable10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Car Price Distribution by Brand and Body Style</a:t>
            </a:r>
            <a:endParaRPr lang="en-IN"/>
          </a:p>
        </c:rich>
      </c:tx>
      <c:layout>
        <c:manualLayout>
          <c:xMode val="edge"/>
          <c:yMode val="edge"/>
          <c:x val="0.243618519492241"/>
          <c:y val="2.54135727569372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>
              <a:shade val="80000"/>
              <a:satMod val="150000"/>
            </a:schemeClr>
          </a:solidFill>
          <a:ln>
            <a:noFill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8981638873520865E-2"/>
          <c:y val="0.10850985566231167"/>
          <c:w val="0.80086478447914344"/>
          <c:h val="0.6988777392602744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'D Task 1'!$B$4:$B$5</c:f>
              <c:strCache>
                <c:ptCount val="1"/>
                <c:pt idx="0">
                  <c:v>2dr Hatchback</c:v>
                </c:pt>
              </c:strCache>
            </c:strRef>
          </c:tx>
          <c:spPr>
            <a:solidFill>
              <a:schemeClr val="accent1"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1'!$B$6:$B$54</c:f>
              <c:numCache>
                <c:formatCode>General</c:formatCode>
                <c:ptCount val="48"/>
                <c:pt idx="0">
                  <c:v>480917</c:v>
                </c:pt>
                <c:pt idx="3">
                  <c:v>4000</c:v>
                </c:pt>
                <c:pt idx="5">
                  <c:v>80097</c:v>
                </c:pt>
                <c:pt idx="9">
                  <c:v>8000</c:v>
                </c:pt>
                <c:pt idx="10">
                  <c:v>98805</c:v>
                </c:pt>
                <c:pt idx="11">
                  <c:v>38000</c:v>
                </c:pt>
                <c:pt idx="13">
                  <c:v>420715</c:v>
                </c:pt>
                <c:pt idx="14">
                  <c:v>24000</c:v>
                </c:pt>
                <c:pt idx="17">
                  <c:v>413200</c:v>
                </c:pt>
                <c:pt idx="19">
                  <c:v>789650</c:v>
                </c:pt>
                <c:pt idx="29">
                  <c:v>18000</c:v>
                </c:pt>
                <c:pt idx="32">
                  <c:v>370169</c:v>
                </c:pt>
                <c:pt idx="33">
                  <c:v>14683</c:v>
                </c:pt>
                <c:pt idx="35">
                  <c:v>40000</c:v>
                </c:pt>
                <c:pt idx="36">
                  <c:v>163505</c:v>
                </c:pt>
                <c:pt idx="37">
                  <c:v>28827</c:v>
                </c:pt>
                <c:pt idx="39">
                  <c:v>12000</c:v>
                </c:pt>
                <c:pt idx="40">
                  <c:v>366325</c:v>
                </c:pt>
                <c:pt idx="42">
                  <c:v>12000</c:v>
                </c:pt>
                <c:pt idx="43">
                  <c:v>44496</c:v>
                </c:pt>
                <c:pt idx="45">
                  <c:v>473750</c:v>
                </c:pt>
                <c:pt idx="46">
                  <c:v>2606540</c:v>
                </c:pt>
                <c:pt idx="47">
                  <c:v>157550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67-4B05-898F-77C7CFA528F5}"/>
            </c:ext>
          </c:extLst>
        </c:ser>
        <c:ser>
          <c:idx val="1"/>
          <c:order val="1"/>
          <c:tx>
            <c:strRef>
              <c:f>'D Task 1'!$C$4:$C$5</c:f>
              <c:strCache>
                <c:ptCount val="1"/>
                <c:pt idx="0">
                  <c:v>2dr SUV</c:v>
                </c:pt>
              </c:strCache>
            </c:strRef>
          </c:tx>
          <c:spPr>
            <a:solidFill>
              <a:schemeClr val="accent2"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1'!$C$6:$C$54</c:f>
              <c:numCache>
                <c:formatCode>General</c:formatCode>
                <c:ptCount val="48"/>
                <c:pt idx="9">
                  <c:v>193310</c:v>
                </c:pt>
                <c:pt idx="11">
                  <c:v>12000</c:v>
                </c:pt>
                <c:pt idx="14">
                  <c:v>467873</c:v>
                </c:pt>
                <c:pt idx="16">
                  <c:v>128319</c:v>
                </c:pt>
                <c:pt idx="23">
                  <c:v>476394</c:v>
                </c:pt>
                <c:pt idx="29">
                  <c:v>12000</c:v>
                </c:pt>
                <c:pt idx="4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67-4B05-898F-77C7CFA528F5}"/>
            </c:ext>
          </c:extLst>
        </c:ser>
        <c:ser>
          <c:idx val="2"/>
          <c:order val="2"/>
          <c:tx>
            <c:strRef>
              <c:f>'D Task 1'!$D$4:$D$5</c:f>
              <c:strCache>
                <c:ptCount val="1"/>
                <c:pt idx="0">
                  <c:v>4dr Hatchback</c:v>
                </c:pt>
              </c:strCache>
            </c:strRef>
          </c:tx>
          <c:spPr>
            <a:solidFill>
              <a:schemeClr val="accent3"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1'!$D$6:$D$54</c:f>
              <c:numCache>
                <c:formatCode>General</c:formatCode>
                <c:ptCount val="48"/>
                <c:pt idx="0">
                  <c:v>357440</c:v>
                </c:pt>
                <c:pt idx="5">
                  <c:v>1103100</c:v>
                </c:pt>
                <c:pt idx="9">
                  <c:v>1287260</c:v>
                </c:pt>
                <c:pt idx="11">
                  <c:v>16000</c:v>
                </c:pt>
                <c:pt idx="14">
                  <c:v>567615</c:v>
                </c:pt>
                <c:pt idx="17">
                  <c:v>1919260</c:v>
                </c:pt>
                <c:pt idx="19">
                  <c:v>528880</c:v>
                </c:pt>
                <c:pt idx="21">
                  <c:v>406960</c:v>
                </c:pt>
                <c:pt idx="24">
                  <c:v>94700</c:v>
                </c:pt>
                <c:pt idx="29">
                  <c:v>853180</c:v>
                </c:pt>
                <c:pt idx="31">
                  <c:v>122800</c:v>
                </c:pt>
                <c:pt idx="32">
                  <c:v>403835</c:v>
                </c:pt>
                <c:pt idx="33">
                  <c:v>1347320</c:v>
                </c:pt>
                <c:pt idx="35">
                  <c:v>14000</c:v>
                </c:pt>
                <c:pt idx="36">
                  <c:v>162975</c:v>
                </c:pt>
                <c:pt idx="39">
                  <c:v>34586</c:v>
                </c:pt>
                <c:pt idx="40">
                  <c:v>282470</c:v>
                </c:pt>
                <c:pt idx="42">
                  <c:v>678060</c:v>
                </c:pt>
                <c:pt idx="43">
                  <c:v>584387</c:v>
                </c:pt>
                <c:pt idx="45">
                  <c:v>1397750</c:v>
                </c:pt>
                <c:pt idx="46">
                  <c:v>2699540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67-4B05-898F-77C7CFA528F5}"/>
            </c:ext>
          </c:extLst>
        </c:ser>
        <c:ser>
          <c:idx val="3"/>
          <c:order val="3"/>
          <c:tx>
            <c:strRef>
              <c:f>'D Task 1'!$E$4:$E$5</c:f>
              <c:strCache>
                <c:ptCount val="1"/>
                <c:pt idx="0">
                  <c:v>4dr SUV</c:v>
                </c:pt>
              </c:strCache>
            </c:strRef>
          </c:tx>
          <c:spPr>
            <a:solidFill>
              <a:schemeClr val="accent4"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1'!$E$6:$E$54</c:f>
              <c:numCache>
                <c:formatCode>General</c:formatCode>
                <c:ptCount val="48"/>
                <c:pt idx="0">
                  <c:v>2663505</c:v>
                </c:pt>
                <c:pt idx="3">
                  <c:v>2674900</c:v>
                </c:pt>
                <c:pt idx="5">
                  <c:v>3160950</c:v>
                </c:pt>
                <c:pt idx="7">
                  <c:v>2141770</c:v>
                </c:pt>
                <c:pt idx="8">
                  <c:v>7182555</c:v>
                </c:pt>
                <c:pt idx="9">
                  <c:v>6509468</c:v>
                </c:pt>
                <c:pt idx="10">
                  <c:v>250545</c:v>
                </c:pt>
                <c:pt idx="11">
                  <c:v>2462875</c:v>
                </c:pt>
                <c:pt idx="13">
                  <c:v>369305</c:v>
                </c:pt>
                <c:pt idx="14">
                  <c:v>4482771</c:v>
                </c:pt>
                <c:pt idx="16">
                  <c:v>6633919</c:v>
                </c:pt>
                <c:pt idx="17">
                  <c:v>3800589</c:v>
                </c:pt>
                <c:pt idx="18">
                  <c:v>377490</c:v>
                </c:pt>
                <c:pt idx="19">
                  <c:v>1994390</c:v>
                </c:pt>
                <c:pt idx="20">
                  <c:v>4340200</c:v>
                </c:pt>
                <c:pt idx="21">
                  <c:v>2049645</c:v>
                </c:pt>
                <c:pt idx="23">
                  <c:v>8839200</c:v>
                </c:pt>
                <c:pt idx="24">
                  <c:v>3152974</c:v>
                </c:pt>
                <c:pt idx="25">
                  <c:v>3422570</c:v>
                </c:pt>
                <c:pt idx="27">
                  <c:v>155000</c:v>
                </c:pt>
                <c:pt idx="29">
                  <c:v>3175515</c:v>
                </c:pt>
                <c:pt idx="31">
                  <c:v>4974610</c:v>
                </c:pt>
                <c:pt idx="32">
                  <c:v>2009807</c:v>
                </c:pt>
                <c:pt idx="33">
                  <c:v>4149630</c:v>
                </c:pt>
                <c:pt idx="34">
                  <c:v>238150</c:v>
                </c:pt>
                <c:pt idx="36">
                  <c:v>401550</c:v>
                </c:pt>
                <c:pt idx="37">
                  <c:v>1815200</c:v>
                </c:pt>
                <c:pt idx="39">
                  <c:v>541905</c:v>
                </c:pt>
                <c:pt idx="42">
                  <c:v>2539900</c:v>
                </c:pt>
                <c:pt idx="43">
                  <c:v>2303493</c:v>
                </c:pt>
                <c:pt idx="45">
                  <c:v>5106450</c:v>
                </c:pt>
                <c:pt idx="46">
                  <c:v>2084955</c:v>
                </c:pt>
                <c:pt idx="47">
                  <c:v>3131700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67-4B05-898F-77C7CFA528F5}"/>
            </c:ext>
          </c:extLst>
        </c:ser>
        <c:ser>
          <c:idx val="4"/>
          <c:order val="4"/>
          <c:tx>
            <c:strRef>
              <c:f>'D Task 1'!$F$4:$F$5</c:f>
              <c:strCache>
                <c:ptCount val="1"/>
                <c:pt idx="0">
                  <c:v>Cargo Minivan</c:v>
                </c:pt>
              </c:strCache>
            </c:strRef>
          </c:tx>
          <c:spPr>
            <a:solidFill>
              <a:schemeClr val="accent5"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1'!$F$6:$F$54</c:f>
              <c:numCache>
                <c:formatCode>General</c:formatCode>
                <c:ptCount val="48"/>
                <c:pt idx="9">
                  <c:v>420150</c:v>
                </c:pt>
                <c:pt idx="11">
                  <c:v>60520</c:v>
                </c:pt>
                <c:pt idx="14">
                  <c:v>415630</c:v>
                </c:pt>
                <c:pt idx="16">
                  <c:v>142750</c:v>
                </c:pt>
                <c:pt idx="31">
                  <c:v>28950</c:v>
                </c:pt>
                <c:pt idx="32">
                  <c:v>2000</c:v>
                </c:pt>
                <c:pt idx="33">
                  <c:v>128620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67-4B05-898F-77C7CFA528F5}"/>
            </c:ext>
          </c:extLst>
        </c:ser>
        <c:ser>
          <c:idx val="5"/>
          <c:order val="5"/>
          <c:tx>
            <c:strRef>
              <c:f>'D Task 1'!$G$4:$G$5</c:f>
              <c:strCache>
                <c:ptCount val="1"/>
                <c:pt idx="0">
                  <c:v>Cargo Van</c:v>
                </c:pt>
              </c:strCache>
            </c:strRef>
          </c:tx>
          <c:spPr>
            <a:solidFill>
              <a:schemeClr val="accent6"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1'!$G$6:$G$54</c:f>
              <c:numCache>
                <c:formatCode>General</c:formatCode>
                <c:ptCount val="48"/>
                <c:pt idx="9">
                  <c:v>74688</c:v>
                </c:pt>
                <c:pt idx="11">
                  <c:v>338497</c:v>
                </c:pt>
                <c:pt idx="14">
                  <c:v>556351</c:v>
                </c:pt>
                <c:pt idx="16">
                  <c:v>460085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767-4B05-898F-77C7CFA528F5}"/>
            </c:ext>
          </c:extLst>
        </c:ser>
        <c:ser>
          <c:idx val="6"/>
          <c:order val="6"/>
          <c:tx>
            <c:strRef>
              <c:f>'D Task 1'!$H$4:$H$5</c:f>
              <c:strCache>
                <c:ptCount val="1"/>
                <c:pt idx="0">
                  <c:v>Convertible</c:v>
                </c:pt>
              </c:strCache>
            </c:strRef>
          </c:tx>
          <c:spPr>
            <a:solidFill>
              <a:schemeClr val="accent1">
                <a:lumMod val="60000"/>
                <a:shade val="80000"/>
                <a:satMod val="150000"/>
              </a:schemeClr>
            </a:solidFill>
            <a:ln>
              <a:noFill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1'!$H$6:$H$54</c:f>
              <c:numCache>
                <c:formatCode>General</c:formatCode>
                <c:ptCount val="48"/>
                <c:pt idx="1">
                  <c:v>129800</c:v>
                </c:pt>
                <c:pt idx="2">
                  <c:v>7321655</c:v>
                </c:pt>
                <c:pt idx="3">
                  <c:v>3291405</c:v>
                </c:pt>
                <c:pt idx="4">
                  <c:v>6012870</c:v>
                </c:pt>
                <c:pt idx="5">
                  <c:v>4403171</c:v>
                </c:pt>
                <c:pt idx="7">
                  <c:v>179325</c:v>
                </c:pt>
                <c:pt idx="8">
                  <c:v>985607</c:v>
                </c:pt>
                <c:pt idx="9">
                  <c:v>2953245</c:v>
                </c:pt>
                <c:pt idx="10">
                  <c:v>630105</c:v>
                </c:pt>
                <c:pt idx="11">
                  <c:v>6000</c:v>
                </c:pt>
                <c:pt idx="12">
                  <c:v>4723811</c:v>
                </c:pt>
                <c:pt idx="13">
                  <c:v>327965</c:v>
                </c:pt>
                <c:pt idx="14">
                  <c:v>730007</c:v>
                </c:pt>
                <c:pt idx="17">
                  <c:v>252135</c:v>
                </c:pt>
                <c:pt idx="20">
                  <c:v>980050</c:v>
                </c:pt>
                <c:pt idx="22">
                  <c:v>7064450</c:v>
                </c:pt>
                <c:pt idx="24">
                  <c:v>472065</c:v>
                </c:pt>
                <c:pt idx="26">
                  <c:v>413260</c:v>
                </c:pt>
                <c:pt idx="27">
                  <c:v>2342963</c:v>
                </c:pt>
                <c:pt idx="28">
                  <c:v>2762750</c:v>
                </c:pt>
                <c:pt idx="29">
                  <c:v>870505</c:v>
                </c:pt>
                <c:pt idx="30">
                  <c:v>280225</c:v>
                </c:pt>
                <c:pt idx="31">
                  <c:v>5753964</c:v>
                </c:pt>
                <c:pt idx="32">
                  <c:v>209893</c:v>
                </c:pt>
                <c:pt idx="33">
                  <c:v>1406552</c:v>
                </c:pt>
                <c:pt idx="34">
                  <c:v>2000</c:v>
                </c:pt>
                <c:pt idx="35">
                  <c:v>85631</c:v>
                </c:pt>
                <c:pt idx="36">
                  <c:v>473481</c:v>
                </c:pt>
                <c:pt idx="37">
                  <c:v>4504586</c:v>
                </c:pt>
                <c:pt idx="38">
                  <c:v>2141365</c:v>
                </c:pt>
                <c:pt idx="39">
                  <c:v>632628</c:v>
                </c:pt>
                <c:pt idx="41">
                  <c:v>219990</c:v>
                </c:pt>
                <c:pt idx="45">
                  <c:v>386668</c:v>
                </c:pt>
                <c:pt idx="46">
                  <c:v>2296916</c:v>
                </c:pt>
                <c:pt idx="47">
                  <c:v>121600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767-4B05-898F-77C7CFA528F5}"/>
            </c:ext>
          </c:extLst>
        </c:ser>
        <c:ser>
          <c:idx val="7"/>
          <c:order val="7"/>
          <c:tx>
            <c:strRef>
              <c:f>'D Task 1'!$I$4:$I$5</c:f>
              <c:strCache>
                <c:ptCount val="1"/>
                <c:pt idx="0">
                  <c:v>Convertible SUV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1'!$I$6:$I$54</c:f>
              <c:numCache>
                <c:formatCode>General</c:formatCode>
                <c:ptCount val="48"/>
                <c:pt idx="9">
                  <c:v>106300</c:v>
                </c:pt>
                <c:pt idx="23">
                  <c:v>145731</c:v>
                </c:pt>
                <c:pt idx="33">
                  <c:v>131075</c:v>
                </c:pt>
                <c:pt idx="43">
                  <c:v>120194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767-4B05-898F-77C7CFA528F5}"/>
            </c:ext>
          </c:extLst>
        </c:ser>
        <c:ser>
          <c:idx val="8"/>
          <c:order val="8"/>
          <c:tx>
            <c:strRef>
              <c:f>'D Task 1'!$J$4:$J$5</c:f>
              <c:strCache>
                <c:ptCount val="1"/>
                <c:pt idx="0">
                  <c:v>Coupe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1'!$J$6:$J$54</c:f>
              <c:numCache>
                <c:formatCode>General</c:formatCode>
                <c:ptCount val="48"/>
                <c:pt idx="0">
                  <c:v>793748</c:v>
                </c:pt>
                <c:pt idx="1">
                  <c:v>178200</c:v>
                </c:pt>
                <c:pt idx="2">
                  <c:v>9258845</c:v>
                </c:pt>
                <c:pt idx="3">
                  <c:v>3556290</c:v>
                </c:pt>
                <c:pt idx="4">
                  <c:v>6356760</c:v>
                </c:pt>
                <c:pt idx="5">
                  <c:v>3304051</c:v>
                </c:pt>
                <c:pt idx="6">
                  <c:v>5271671</c:v>
                </c:pt>
                <c:pt idx="7">
                  <c:v>18534</c:v>
                </c:pt>
                <c:pt idx="8">
                  <c:v>2953574</c:v>
                </c:pt>
                <c:pt idx="9">
                  <c:v>3504525</c:v>
                </c:pt>
                <c:pt idx="10">
                  <c:v>114510</c:v>
                </c:pt>
                <c:pt idx="11">
                  <c:v>2973842</c:v>
                </c:pt>
                <c:pt idx="12">
                  <c:v>11713289</c:v>
                </c:pt>
                <c:pt idx="14">
                  <c:v>1398144</c:v>
                </c:pt>
                <c:pt idx="17">
                  <c:v>1588705</c:v>
                </c:pt>
                <c:pt idx="19">
                  <c:v>685920</c:v>
                </c:pt>
                <c:pt idx="20">
                  <c:v>2175750</c:v>
                </c:pt>
                <c:pt idx="21">
                  <c:v>142630</c:v>
                </c:pt>
                <c:pt idx="22">
                  <c:v>10177050</c:v>
                </c:pt>
                <c:pt idx="24">
                  <c:v>1016472</c:v>
                </c:pt>
                <c:pt idx="25">
                  <c:v>17342</c:v>
                </c:pt>
                <c:pt idx="26">
                  <c:v>1501300</c:v>
                </c:pt>
                <c:pt idx="27">
                  <c:v>1972284</c:v>
                </c:pt>
                <c:pt idx="29">
                  <c:v>541879</c:v>
                </c:pt>
                <c:pt idx="30">
                  <c:v>918800</c:v>
                </c:pt>
                <c:pt idx="31">
                  <c:v>6473107</c:v>
                </c:pt>
                <c:pt idx="33">
                  <c:v>2937632</c:v>
                </c:pt>
                <c:pt idx="34">
                  <c:v>276015</c:v>
                </c:pt>
                <c:pt idx="35">
                  <c:v>8000</c:v>
                </c:pt>
                <c:pt idx="36">
                  <c:v>663715</c:v>
                </c:pt>
                <c:pt idx="37">
                  <c:v>4758533</c:v>
                </c:pt>
                <c:pt idx="38">
                  <c:v>2204675</c:v>
                </c:pt>
                <c:pt idx="40">
                  <c:v>330210</c:v>
                </c:pt>
                <c:pt idx="41">
                  <c:v>209990</c:v>
                </c:pt>
                <c:pt idx="42">
                  <c:v>354476</c:v>
                </c:pt>
                <c:pt idx="45">
                  <c:v>811995</c:v>
                </c:pt>
                <c:pt idx="46">
                  <c:v>6000</c:v>
                </c:pt>
                <c:pt idx="47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767-4B05-898F-77C7CFA528F5}"/>
            </c:ext>
          </c:extLst>
        </c:ser>
        <c:ser>
          <c:idx val="9"/>
          <c:order val="9"/>
          <c:tx>
            <c:strRef>
              <c:f>'D Task 1'!$K$4:$K$5</c:f>
              <c:strCache>
                <c:ptCount val="1"/>
                <c:pt idx="0">
                  <c:v>Crew Cab Pickup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1'!$K$6:$K$54</c:f>
              <c:numCache>
                <c:formatCode>General</c:formatCode>
                <c:ptCount val="48"/>
                <c:pt idx="8">
                  <c:v>599150</c:v>
                </c:pt>
                <c:pt idx="9">
                  <c:v>5927617</c:v>
                </c:pt>
                <c:pt idx="11">
                  <c:v>2072780</c:v>
                </c:pt>
                <c:pt idx="14">
                  <c:v>3782518</c:v>
                </c:pt>
                <c:pt idx="16">
                  <c:v>4062482</c:v>
                </c:pt>
                <c:pt idx="17">
                  <c:v>750215</c:v>
                </c:pt>
                <c:pt idx="18">
                  <c:v>242405</c:v>
                </c:pt>
                <c:pt idx="25">
                  <c:v>453260</c:v>
                </c:pt>
                <c:pt idx="32">
                  <c:v>240210</c:v>
                </c:pt>
                <c:pt idx="33">
                  <c:v>2422300</c:v>
                </c:pt>
                <c:pt idx="42">
                  <c:v>365975</c:v>
                </c:pt>
                <c:pt idx="43">
                  <c:v>304131</c:v>
                </c:pt>
                <c:pt idx="45">
                  <c:v>3131895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767-4B05-898F-77C7CFA528F5}"/>
            </c:ext>
          </c:extLst>
        </c:ser>
        <c:ser>
          <c:idx val="10"/>
          <c:order val="10"/>
          <c:tx>
            <c:strRef>
              <c:f>'D Task 1'!$L$4:$L$5</c:f>
              <c:strCache>
                <c:ptCount val="1"/>
                <c:pt idx="0">
                  <c:v>Extended Cab Pickup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1'!$L$6:$L$54</c:f>
              <c:numCache>
                <c:formatCode>General</c:formatCode>
                <c:ptCount val="48"/>
                <c:pt idx="9">
                  <c:v>3117951</c:v>
                </c:pt>
                <c:pt idx="11">
                  <c:v>684682</c:v>
                </c:pt>
                <c:pt idx="14">
                  <c:v>2285584</c:v>
                </c:pt>
                <c:pt idx="16">
                  <c:v>2175866</c:v>
                </c:pt>
                <c:pt idx="29">
                  <c:v>580033</c:v>
                </c:pt>
                <c:pt idx="32">
                  <c:v>134360</c:v>
                </c:pt>
                <c:pt idx="33">
                  <c:v>1026379</c:v>
                </c:pt>
                <c:pt idx="43">
                  <c:v>259659</c:v>
                </c:pt>
                <c:pt idx="45">
                  <c:v>3491424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767-4B05-898F-77C7CFA528F5}"/>
            </c:ext>
          </c:extLst>
        </c:ser>
        <c:ser>
          <c:idx val="11"/>
          <c:order val="11"/>
          <c:tx>
            <c:strRef>
              <c:f>'D Task 1'!$M$4:$M$5</c:f>
              <c:strCache>
                <c:ptCount val="1"/>
                <c:pt idx="0">
                  <c:v>Passenger Minivan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1'!$M$6:$M$54</c:f>
              <c:numCache>
                <c:formatCode>General</c:formatCode>
                <c:ptCount val="48"/>
                <c:pt idx="7">
                  <c:v>330065</c:v>
                </c:pt>
                <c:pt idx="9">
                  <c:v>1047240</c:v>
                </c:pt>
                <c:pt idx="10">
                  <c:v>922295</c:v>
                </c:pt>
                <c:pt idx="11">
                  <c:v>557425</c:v>
                </c:pt>
                <c:pt idx="14">
                  <c:v>1179285</c:v>
                </c:pt>
                <c:pt idx="16">
                  <c:v>150630</c:v>
                </c:pt>
                <c:pt idx="17">
                  <c:v>553185</c:v>
                </c:pt>
                <c:pt idx="19">
                  <c:v>133075</c:v>
                </c:pt>
                <c:pt idx="21">
                  <c:v>494650</c:v>
                </c:pt>
                <c:pt idx="29">
                  <c:v>443130</c:v>
                </c:pt>
                <c:pt idx="31">
                  <c:v>32500</c:v>
                </c:pt>
                <c:pt idx="32">
                  <c:v>2000</c:v>
                </c:pt>
                <c:pt idx="33">
                  <c:v>413320</c:v>
                </c:pt>
                <c:pt idx="34">
                  <c:v>492055</c:v>
                </c:pt>
                <c:pt idx="35">
                  <c:v>31688</c:v>
                </c:pt>
                <c:pt idx="36">
                  <c:v>541192</c:v>
                </c:pt>
                <c:pt idx="45">
                  <c:v>1952518</c:v>
                </c:pt>
                <c:pt idx="46">
                  <c:v>906430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767-4B05-898F-77C7CFA528F5}"/>
            </c:ext>
          </c:extLst>
        </c:ser>
        <c:ser>
          <c:idx val="12"/>
          <c:order val="12"/>
          <c:tx>
            <c:strRef>
              <c:f>'D Task 1'!$N$4:$N$5</c:f>
              <c:strCache>
                <c:ptCount val="1"/>
                <c:pt idx="0">
                  <c:v>Passenger Van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1'!$N$6:$N$54</c:f>
              <c:numCache>
                <c:formatCode>General</c:formatCode>
                <c:ptCount val="48"/>
                <c:pt idx="9">
                  <c:v>599670</c:v>
                </c:pt>
                <c:pt idx="11">
                  <c:v>70708</c:v>
                </c:pt>
                <c:pt idx="14">
                  <c:v>2429898</c:v>
                </c:pt>
                <c:pt idx="16">
                  <c:v>599670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767-4B05-898F-77C7CFA528F5}"/>
            </c:ext>
          </c:extLst>
        </c:ser>
        <c:ser>
          <c:idx val="13"/>
          <c:order val="13"/>
          <c:tx>
            <c:strRef>
              <c:f>'D Task 1'!$O$4:$O$5</c:f>
              <c:strCache>
                <c:ptCount val="1"/>
                <c:pt idx="0">
                  <c:v>Regular Cab Pickup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1'!$O$6:$O$54</c:f>
              <c:numCache>
                <c:formatCode>General</c:formatCode>
                <c:ptCount val="48"/>
                <c:pt idx="9">
                  <c:v>2260032</c:v>
                </c:pt>
                <c:pt idx="11">
                  <c:v>653408</c:v>
                </c:pt>
                <c:pt idx="14">
                  <c:v>1299240</c:v>
                </c:pt>
                <c:pt idx="16">
                  <c:v>1284328</c:v>
                </c:pt>
                <c:pt idx="29">
                  <c:v>265486</c:v>
                </c:pt>
                <c:pt idx="32">
                  <c:v>8000</c:v>
                </c:pt>
                <c:pt idx="33">
                  <c:v>19914</c:v>
                </c:pt>
                <c:pt idx="45">
                  <c:v>369446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767-4B05-898F-77C7CFA528F5}"/>
            </c:ext>
          </c:extLst>
        </c:ser>
        <c:ser>
          <c:idx val="14"/>
          <c:order val="14"/>
          <c:tx>
            <c:strRef>
              <c:f>'D Task 1'!$P$4:$P$5</c:f>
              <c:strCache>
                <c:ptCount val="1"/>
                <c:pt idx="0">
                  <c:v>Sedan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1'!$P$6:$P$54</c:f>
              <c:numCache>
                <c:formatCode>General</c:formatCode>
                <c:ptCount val="48"/>
                <c:pt idx="0">
                  <c:v>4134552</c:v>
                </c:pt>
                <c:pt idx="2">
                  <c:v>1448735</c:v>
                </c:pt>
                <c:pt idx="3">
                  <c:v>7144348</c:v>
                </c:pt>
                <c:pt idx="4">
                  <c:v>5920900</c:v>
                </c:pt>
                <c:pt idx="5">
                  <c:v>7829700</c:v>
                </c:pt>
                <c:pt idx="7">
                  <c:v>2838590</c:v>
                </c:pt>
                <c:pt idx="8">
                  <c:v>9416847</c:v>
                </c:pt>
                <c:pt idx="9">
                  <c:v>3177797</c:v>
                </c:pt>
                <c:pt idx="10">
                  <c:v>2479859</c:v>
                </c:pt>
                <c:pt idx="11">
                  <c:v>2409585</c:v>
                </c:pt>
                <c:pt idx="14">
                  <c:v>2279348</c:v>
                </c:pt>
                <c:pt idx="15">
                  <c:v>139850</c:v>
                </c:pt>
                <c:pt idx="17">
                  <c:v>2264390</c:v>
                </c:pt>
                <c:pt idx="19">
                  <c:v>2323987</c:v>
                </c:pt>
                <c:pt idx="20">
                  <c:v>6490009</c:v>
                </c:pt>
                <c:pt idx="21">
                  <c:v>1976360</c:v>
                </c:pt>
                <c:pt idx="24">
                  <c:v>4837596</c:v>
                </c:pt>
                <c:pt idx="25">
                  <c:v>2854855</c:v>
                </c:pt>
                <c:pt idx="27">
                  <c:v>1782400</c:v>
                </c:pt>
                <c:pt idx="28">
                  <c:v>5976800</c:v>
                </c:pt>
                <c:pt idx="29">
                  <c:v>1618571</c:v>
                </c:pt>
                <c:pt idx="31">
                  <c:v>6543743</c:v>
                </c:pt>
                <c:pt idx="32">
                  <c:v>1058563</c:v>
                </c:pt>
                <c:pt idx="33">
                  <c:v>1763130</c:v>
                </c:pt>
                <c:pt idx="34">
                  <c:v>667161</c:v>
                </c:pt>
                <c:pt idx="35">
                  <c:v>38759</c:v>
                </c:pt>
                <c:pt idx="36">
                  <c:v>1156535</c:v>
                </c:pt>
                <c:pt idx="37">
                  <c:v>2713500</c:v>
                </c:pt>
                <c:pt idx="38">
                  <c:v>6539010</c:v>
                </c:pt>
                <c:pt idx="39">
                  <c:v>1066500</c:v>
                </c:pt>
                <c:pt idx="40">
                  <c:v>32500</c:v>
                </c:pt>
                <c:pt idx="42">
                  <c:v>1833110</c:v>
                </c:pt>
                <c:pt idx="43">
                  <c:v>1852967</c:v>
                </c:pt>
                <c:pt idx="44">
                  <c:v>1534600</c:v>
                </c:pt>
                <c:pt idx="45">
                  <c:v>2380826</c:v>
                </c:pt>
                <c:pt idx="46">
                  <c:v>4434595</c:v>
                </c:pt>
                <c:pt idx="47">
                  <c:v>2072945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767-4B05-898F-77C7CFA528F5}"/>
            </c:ext>
          </c:extLst>
        </c:ser>
        <c:ser>
          <c:idx val="15"/>
          <c:order val="15"/>
          <c:tx>
            <c:strRef>
              <c:f>'D Task 1'!$Q$4:$Q$5</c:f>
              <c:strCache>
                <c:ptCount val="1"/>
                <c:pt idx="0">
                  <c:v>Wagon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 Task 1'!$A$6:$A$54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1'!$Q$6:$Q$54</c:f>
              <c:numCache>
                <c:formatCode>General</c:formatCode>
                <c:ptCount val="48"/>
                <c:pt idx="0">
                  <c:v>201360</c:v>
                </c:pt>
                <c:pt idx="3">
                  <c:v>847350</c:v>
                </c:pt>
                <c:pt idx="5">
                  <c:v>259600</c:v>
                </c:pt>
                <c:pt idx="7">
                  <c:v>8212</c:v>
                </c:pt>
                <c:pt idx="8">
                  <c:v>1184100</c:v>
                </c:pt>
                <c:pt idx="9">
                  <c:v>300675</c:v>
                </c:pt>
                <c:pt idx="10">
                  <c:v>501075</c:v>
                </c:pt>
                <c:pt idx="11">
                  <c:v>793055</c:v>
                </c:pt>
                <c:pt idx="13">
                  <c:v>287570</c:v>
                </c:pt>
                <c:pt idx="14">
                  <c:v>1623565</c:v>
                </c:pt>
                <c:pt idx="21">
                  <c:v>772405</c:v>
                </c:pt>
                <c:pt idx="24">
                  <c:v>31105</c:v>
                </c:pt>
                <c:pt idx="25">
                  <c:v>269705</c:v>
                </c:pt>
                <c:pt idx="29">
                  <c:v>33350</c:v>
                </c:pt>
                <c:pt idx="31">
                  <c:v>646035</c:v>
                </c:pt>
                <c:pt idx="33">
                  <c:v>175000</c:v>
                </c:pt>
                <c:pt idx="34">
                  <c:v>20000</c:v>
                </c:pt>
                <c:pt idx="35">
                  <c:v>16000</c:v>
                </c:pt>
                <c:pt idx="36">
                  <c:v>20855</c:v>
                </c:pt>
                <c:pt idx="39">
                  <c:v>751280</c:v>
                </c:pt>
                <c:pt idx="40">
                  <c:v>184445</c:v>
                </c:pt>
                <c:pt idx="42">
                  <c:v>10000</c:v>
                </c:pt>
                <c:pt idx="43">
                  <c:v>683707</c:v>
                </c:pt>
                <c:pt idx="45">
                  <c:v>1237955</c:v>
                </c:pt>
                <c:pt idx="46">
                  <c:v>1424825</c:v>
                </c:pt>
                <c:pt idx="47">
                  <c:v>2416971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767-4B05-898F-77C7CFA528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673055"/>
        <c:axId val="9673535"/>
      </c:barChart>
      <c:catAx>
        <c:axId val="967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73535"/>
        <c:crosses val="autoZero"/>
        <c:auto val="1"/>
        <c:lblAlgn val="ctr"/>
        <c:lblOffset val="100"/>
        <c:noMultiLvlLbl val="0"/>
      </c:catAx>
      <c:valAx>
        <c:axId val="9673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1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73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  <a:lumOff val="5000"/>
      </a:schemeClr>
    </a:solidFill>
    <a:ln w="31750">
      <a:solidFill>
        <a:srgbClr val="0070C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[Cars_Dataset_Cleaned.xlsx]D Task 2!PivotTable11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>
                <a:solidFill>
                  <a:srgbClr val="FFC000"/>
                </a:solidFill>
              </a:rPr>
              <a:t>Average MSRP by Brand and Body Style</a:t>
            </a:r>
            <a:endParaRPr lang="en-IN" sz="1800" b="1">
              <a:solidFill>
                <a:srgbClr val="FFC000"/>
              </a:solidFill>
            </a:endParaRPr>
          </a:p>
        </c:rich>
      </c:tx>
      <c:layout>
        <c:manualLayout>
          <c:xMode val="edge"/>
          <c:yMode val="edge"/>
          <c:x val="0.30302932709371261"/>
          <c:y val="4.02306269093412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568361968109579E-2"/>
          <c:y val="0.17715002581644507"/>
          <c:w val="0.78856065884085025"/>
          <c:h val="0.51741507465255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 Task 2'!$B$3:$B$4</c:f>
              <c:strCache>
                <c:ptCount val="1"/>
                <c:pt idx="0">
                  <c:v>2dr Hatchback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2'!$B$5:$B$53</c:f>
              <c:numCache>
                <c:formatCode>General</c:formatCode>
                <c:ptCount val="48"/>
                <c:pt idx="0">
                  <c:v>17175.607142857141</c:v>
                </c:pt>
                <c:pt idx="3">
                  <c:v>2000</c:v>
                </c:pt>
                <c:pt idx="5">
                  <c:v>26699</c:v>
                </c:pt>
                <c:pt idx="9">
                  <c:v>2000</c:v>
                </c:pt>
                <c:pt idx="10">
                  <c:v>32935</c:v>
                </c:pt>
                <c:pt idx="11">
                  <c:v>2000</c:v>
                </c:pt>
                <c:pt idx="13">
                  <c:v>21035.75</c:v>
                </c:pt>
                <c:pt idx="14">
                  <c:v>2000</c:v>
                </c:pt>
                <c:pt idx="17">
                  <c:v>17216.666666666668</c:v>
                </c:pt>
                <c:pt idx="19">
                  <c:v>18363.953488372092</c:v>
                </c:pt>
                <c:pt idx="29">
                  <c:v>2000</c:v>
                </c:pt>
                <c:pt idx="32">
                  <c:v>12764.448275862069</c:v>
                </c:pt>
                <c:pt idx="33">
                  <c:v>2097.5714285714284</c:v>
                </c:pt>
                <c:pt idx="35">
                  <c:v>2000</c:v>
                </c:pt>
                <c:pt idx="36">
                  <c:v>18167.222222222223</c:v>
                </c:pt>
                <c:pt idx="37">
                  <c:v>5765.4</c:v>
                </c:pt>
                <c:pt idx="39">
                  <c:v>2000</c:v>
                </c:pt>
                <c:pt idx="40">
                  <c:v>20351.388888888891</c:v>
                </c:pt>
                <c:pt idx="42">
                  <c:v>2000</c:v>
                </c:pt>
                <c:pt idx="43">
                  <c:v>7416</c:v>
                </c:pt>
                <c:pt idx="45">
                  <c:v>18950</c:v>
                </c:pt>
                <c:pt idx="46">
                  <c:v>24134.629629629631</c:v>
                </c:pt>
                <c:pt idx="47">
                  <c:v>26258.333333333332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53-4C46-B4FC-F6E2243942BB}"/>
            </c:ext>
          </c:extLst>
        </c:ser>
        <c:ser>
          <c:idx val="1"/>
          <c:order val="1"/>
          <c:tx>
            <c:strRef>
              <c:f>'D Task 2'!$C$3:$C$4</c:f>
              <c:strCache>
                <c:ptCount val="1"/>
                <c:pt idx="0">
                  <c:v>2dr SUV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2'!$C$5:$C$53</c:f>
              <c:numCache>
                <c:formatCode>General</c:formatCode>
                <c:ptCount val="48"/>
                <c:pt idx="9">
                  <c:v>13807.857142857143</c:v>
                </c:pt>
                <c:pt idx="11">
                  <c:v>2000</c:v>
                </c:pt>
                <c:pt idx="14">
                  <c:v>16133.551724137931</c:v>
                </c:pt>
                <c:pt idx="16">
                  <c:v>7128.833333333333</c:v>
                </c:pt>
                <c:pt idx="23">
                  <c:v>39699.5</c:v>
                </c:pt>
                <c:pt idx="29">
                  <c:v>2000</c:v>
                </c:pt>
                <c:pt idx="43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53-4C46-B4FC-F6E2243942BB}"/>
            </c:ext>
          </c:extLst>
        </c:ser>
        <c:ser>
          <c:idx val="2"/>
          <c:order val="2"/>
          <c:tx>
            <c:strRef>
              <c:f>'D Task 2'!$D$3:$D$4</c:f>
              <c:strCache>
                <c:ptCount val="1"/>
                <c:pt idx="0">
                  <c:v>4dr Hatchback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2'!$D$5:$D$53</c:f>
              <c:numCache>
                <c:formatCode>General</c:formatCode>
                <c:ptCount val="48"/>
                <c:pt idx="0">
                  <c:v>51062.857142857145</c:v>
                </c:pt>
                <c:pt idx="5">
                  <c:v>55155</c:v>
                </c:pt>
                <c:pt idx="9">
                  <c:v>18930.294117647059</c:v>
                </c:pt>
                <c:pt idx="11">
                  <c:v>2000</c:v>
                </c:pt>
                <c:pt idx="14">
                  <c:v>19572.931034482757</c:v>
                </c:pt>
                <c:pt idx="17">
                  <c:v>26656.388888888891</c:v>
                </c:pt>
                <c:pt idx="19">
                  <c:v>17629.333333333332</c:v>
                </c:pt>
                <c:pt idx="21">
                  <c:v>19379.047619047618</c:v>
                </c:pt>
                <c:pt idx="24">
                  <c:v>31566.666666666668</c:v>
                </c:pt>
                <c:pt idx="29">
                  <c:v>20809.268292682926</c:v>
                </c:pt>
                <c:pt idx="31">
                  <c:v>40933.333333333336</c:v>
                </c:pt>
                <c:pt idx="32">
                  <c:v>13925.344827586207</c:v>
                </c:pt>
                <c:pt idx="33">
                  <c:v>24059.285714285714</c:v>
                </c:pt>
                <c:pt idx="35">
                  <c:v>2000</c:v>
                </c:pt>
                <c:pt idx="36">
                  <c:v>18108.333333333332</c:v>
                </c:pt>
                <c:pt idx="39">
                  <c:v>2034.4705882352941</c:v>
                </c:pt>
                <c:pt idx="40">
                  <c:v>15692.777777777777</c:v>
                </c:pt>
                <c:pt idx="42">
                  <c:v>21189.375</c:v>
                </c:pt>
                <c:pt idx="43">
                  <c:v>16696.771428571428</c:v>
                </c:pt>
                <c:pt idx="45">
                  <c:v>22186.507936507936</c:v>
                </c:pt>
                <c:pt idx="46">
                  <c:v>28416.21052631579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53-4C46-B4FC-F6E2243942BB}"/>
            </c:ext>
          </c:extLst>
        </c:ser>
        <c:ser>
          <c:idx val="3"/>
          <c:order val="3"/>
          <c:tx>
            <c:strRef>
              <c:f>'D Task 2'!$E$3:$E$4</c:f>
              <c:strCache>
                <c:ptCount val="1"/>
                <c:pt idx="0">
                  <c:v>4dr SUV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2'!$E$5:$E$53</c:f>
              <c:numCache>
                <c:formatCode>General</c:formatCode>
                <c:ptCount val="48"/>
                <c:pt idx="0">
                  <c:v>42959.758064516129</c:v>
                </c:pt>
                <c:pt idx="3">
                  <c:v>48634.545454545456</c:v>
                </c:pt>
                <c:pt idx="5">
                  <c:v>58536.111111111109</c:v>
                </c:pt>
                <c:pt idx="7">
                  <c:v>33996.349206349209</c:v>
                </c:pt>
                <c:pt idx="8">
                  <c:v>72551.060606060608</c:v>
                </c:pt>
                <c:pt idx="9">
                  <c:v>33553.958762886599</c:v>
                </c:pt>
                <c:pt idx="10">
                  <c:v>35792.142857142855</c:v>
                </c:pt>
                <c:pt idx="11">
                  <c:v>31175.632911392404</c:v>
                </c:pt>
                <c:pt idx="13">
                  <c:v>24620.333333333332</c:v>
                </c:pt>
                <c:pt idx="14">
                  <c:v>41507.138888888891</c:v>
                </c:pt>
                <c:pt idx="16">
                  <c:v>37479.768361581919</c:v>
                </c:pt>
                <c:pt idx="17">
                  <c:v>28575.857142857141</c:v>
                </c:pt>
                <c:pt idx="18">
                  <c:v>37749</c:v>
                </c:pt>
                <c:pt idx="19">
                  <c:v>30218.030303030304</c:v>
                </c:pt>
                <c:pt idx="20">
                  <c:v>45686.315789473687</c:v>
                </c:pt>
                <c:pt idx="21">
                  <c:v>31533</c:v>
                </c:pt>
                <c:pt idx="23">
                  <c:v>71283.870967741939</c:v>
                </c:pt>
                <c:pt idx="24">
                  <c:v>45042.485714285714</c:v>
                </c:pt>
                <c:pt idx="25">
                  <c:v>50331.911764705881</c:v>
                </c:pt>
                <c:pt idx="27">
                  <c:v>77500</c:v>
                </c:pt>
                <c:pt idx="29">
                  <c:v>27141.153846153848</c:v>
                </c:pt>
                <c:pt idx="31">
                  <c:v>68145.34246575342</c:v>
                </c:pt>
                <c:pt idx="32">
                  <c:v>26101.389610389611</c:v>
                </c:pt>
                <c:pt idx="33">
                  <c:v>34294.462809917357</c:v>
                </c:pt>
                <c:pt idx="34">
                  <c:v>34021.428571428572</c:v>
                </c:pt>
                <c:pt idx="36">
                  <c:v>25096.875</c:v>
                </c:pt>
                <c:pt idx="37">
                  <c:v>82509.090909090912</c:v>
                </c:pt>
                <c:pt idx="39">
                  <c:v>41685</c:v>
                </c:pt>
                <c:pt idx="42">
                  <c:v>28538.20224719101</c:v>
                </c:pt>
                <c:pt idx="43">
                  <c:v>21132.963302752294</c:v>
                </c:pt>
                <c:pt idx="45">
                  <c:v>40851.599999999999</c:v>
                </c:pt>
                <c:pt idx="46">
                  <c:v>41699.1</c:v>
                </c:pt>
                <c:pt idx="47">
                  <c:v>45386.956521739128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53-4C46-B4FC-F6E2243942BB}"/>
            </c:ext>
          </c:extLst>
        </c:ser>
        <c:ser>
          <c:idx val="4"/>
          <c:order val="4"/>
          <c:tx>
            <c:strRef>
              <c:f>'D Task 2'!$F$3:$F$4</c:f>
              <c:strCache>
                <c:ptCount val="1"/>
                <c:pt idx="0">
                  <c:v>Cargo Minivan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2'!$F$5:$F$53</c:f>
              <c:numCache>
                <c:formatCode>General</c:formatCode>
                <c:ptCount val="48"/>
                <c:pt idx="9">
                  <c:v>20007.142857142859</c:v>
                </c:pt>
                <c:pt idx="11">
                  <c:v>20173.333333333332</c:v>
                </c:pt>
                <c:pt idx="14">
                  <c:v>19791.904761904763</c:v>
                </c:pt>
                <c:pt idx="16">
                  <c:v>23791.666666666668</c:v>
                </c:pt>
                <c:pt idx="31">
                  <c:v>28950</c:v>
                </c:pt>
                <c:pt idx="32">
                  <c:v>2000</c:v>
                </c:pt>
                <c:pt idx="33">
                  <c:v>21436.666666666668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53-4C46-B4FC-F6E2243942BB}"/>
            </c:ext>
          </c:extLst>
        </c:ser>
        <c:ser>
          <c:idx val="5"/>
          <c:order val="5"/>
          <c:tx>
            <c:strRef>
              <c:f>'D Task 2'!$G$3:$G$4</c:f>
              <c:strCache>
                <c:ptCount val="1"/>
                <c:pt idx="0">
                  <c:v>Cargo Van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2'!$G$5:$G$53</c:f>
              <c:numCache>
                <c:formatCode>General</c:formatCode>
                <c:ptCount val="48"/>
                <c:pt idx="9">
                  <c:v>8298.6666666666661</c:v>
                </c:pt>
                <c:pt idx="11">
                  <c:v>12536.925925925925</c:v>
                </c:pt>
                <c:pt idx="14">
                  <c:v>20605.592592592591</c:v>
                </c:pt>
                <c:pt idx="16">
                  <c:v>21908.809523809523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253-4C46-B4FC-F6E2243942BB}"/>
            </c:ext>
          </c:extLst>
        </c:ser>
        <c:ser>
          <c:idx val="6"/>
          <c:order val="6"/>
          <c:tx>
            <c:strRef>
              <c:f>'D Task 2'!$H$3:$H$4</c:f>
              <c:strCache>
                <c:ptCount val="1"/>
                <c:pt idx="0">
                  <c:v>Convertible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2'!$H$5:$H$53</c:f>
              <c:numCache>
                <c:formatCode>General</c:formatCode>
                <c:ptCount val="48"/>
                <c:pt idx="1">
                  <c:v>64900</c:v>
                </c:pt>
                <c:pt idx="2">
                  <c:v>203379.30555555556</c:v>
                </c:pt>
                <c:pt idx="3">
                  <c:v>70029.893617021284</c:v>
                </c:pt>
                <c:pt idx="4">
                  <c:v>250536.25</c:v>
                </c:pt>
                <c:pt idx="5">
                  <c:v>63814.072463768112</c:v>
                </c:pt>
                <c:pt idx="7">
                  <c:v>25617.857142857141</c:v>
                </c:pt>
                <c:pt idx="8">
                  <c:v>70400.5</c:v>
                </c:pt>
                <c:pt idx="9">
                  <c:v>62835</c:v>
                </c:pt>
                <c:pt idx="10">
                  <c:v>24234.807692307691</c:v>
                </c:pt>
                <c:pt idx="11">
                  <c:v>2000</c:v>
                </c:pt>
                <c:pt idx="12">
                  <c:v>214718.68181818182</c:v>
                </c:pt>
                <c:pt idx="13">
                  <c:v>23426.071428571428</c:v>
                </c:pt>
                <c:pt idx="14">
                  <c:v>34762.238095238092</c:v>
                </c:pt>
                <c:pt idx="17">
                  <c:v>36019.285714285717</c:v>
                </c:pt>
                <c:pt idx="20">
                  <c:v>46669.047619047618</c:v>
                </c:pt>
                <c:pt idx="22">
                  <c:v>336402.38095238095</c:v>
                </c:pt>
                <c:pt idx="24">
                  <c:v>52451.666666666664</c:v>
                </c:pt>
                <c:pt idx="26">
                  <c:v>51657.5</c:v>
                </c:pt>
                <c:pt idx="27">
                  <c:v>130164.61111111111</c:v>
                </c:pt>
                <c:pt idx="28">
                  <c:v>1381375</c:v>
                </c:pt>
                <c:pt idx="29">
                  <c:v>28080.806451612902</c:v>
                </c:pt>
                <c:pt idx="30">
                  <c:v>280225</c:v>
                </c:pt>
                <c:pt idx="31">
                  <c:v>104617.52727272727</c:v>
                </c:pt>
                <c:pt idx="32">
                  <c:v>29984.714285714286</c:v>
                </c:pt>
                <c:pt idx="33">
                  <c:v>39070.888888888891</c:v>
                </c:pt>
                <c:pt idx="34">
                  <c:v>2000</c:v>
                </c:pt>
                <c:pt idx="35">
                  <c:v>28543.666666666668</c:v>
                </c:pt>
                <c:pt idx="36">
                  <c:v>22546.714285714286</c:v>
                </c:pt>
                <c:pt idx="37">
                  <c:v>115502.20512820513</c:v>
                </c:pt>
                <c:pt idx="38">
                  <c:v>428273</c:v>
                </c:pt>
                <c:pt idx="39">
                  <c:v>28755.81818181818</c:v>
                </c:pt>
                <c:pt idx="41">
                  <c:v>219990</c:v>
                </c:pt>
                <c:pt idx="45">
                  <c:v>25777.866666666665</c:v>
                </c:pt>
                <c:pt idx="46">
                  <c:v>27673.686746987951</c:v>
                </c:pt>
                <c:pt idx="47">
                  <c:v>40533.333333333336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253-4C46-B4FC-F6E2243942BB}"/>
            </c:ext>
          </c:extLst>
        </c:ser>
        <c:ser>
          <c:idx val="7"/>
          <c:order val="7"/>
          <c:tx>
            <c:strRef>
              <c:f>'D Task 2'!$I$3:$I$4</c:f>
              <c:strCache>
                <c:ptCount val="1"/>
                <c:pt idx="0">
                  <c:v>Convertible SUV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2'!$I$5:$I$53</c:f>
              <c:numCache>
                <c:formatCode>General</c:formatCode>
                <c:ptCount val="48"/>
                <c:pt idx="9">
                  <c:v>17716.666666666668</c:v>
                </c:pt>
                <c:pt idx="23">
                  <c:v>48577</c:v>
                </c:pt>
                <c:pt idx="33">
                  <c:v>43691.666666666664</c:v>
                </c:pt>
                <c:pt idx="43">
                  <c:v>7512.125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253-4C46-B4FC-F6E2243942BB}"/>
            </c:ext>
          </c:extLst>
        </c:ser>
        <c:ser>
          <c:idx val="8"/>
          <c:order val="8"/>
          <c:tx>
            <c:strRef>
              <c:f>'D Task 2'!$J$3:$J$4</c:f>
              <c:strCache>
                <c:ptCount val="1"/>
                <c:pt idx="0">
                  <c:v>Coupe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2'!$J$5:$J$53</c:f>
              <c:numCache>
                <c:formatCode>General</c:formatCode>
                <c:ptCount val="48"/>
                <c:pt idx="0">
                  <c:v>39687.4</c:v>
                </c:pt>
                <c:pt idx="1">
                  <c:v>59400</c:v>
                </c:pt>
                <c:pt idx="2">
                  <c:v>192892.60416666666</c:v>
                </c:pt>
                <c:pt idx="3">
                  <c:v>93586.578947368427</c:v>
                </c:pt>
                <c:pt idx="4">
                  <c:v>254270.4</c:v>
                </c:pt>
                <c:pt idx="5">
                  <c:v>52445.253968253972</c:v>
                </c:pt>
                <c:pt idx="6">
                  <c:v>1757223.6666666667</c:v>
                </c:pt>
                <c:pt idx="7">
                  <c:v>2059.3333333333335</c:v>
                </c:pt>
                <c:pt idx="8">
                  <c:v>45439.6</c:v>
                </c:pt>
                <c:pt idx="9">
                  <c:v>38939.166666666664</c:v>
                </c:pt>
                <c:pt idx="10">
                  <c:v>19085</c:v>
                </c:pt>
                <c:pt idx="11">
                  <c:v>45058.21212121212</c:v>
                </c:pt>
                <c:pt idx="12">
                  <c:v>249218.91489361701</c:v>
                </c:pt>
                <c:pt idx="14">
                  <c:v>34101.07317073171</c:v>
                </c:pt>
                <c:pt idx="17">
                  <c:v>21763.082191780821</c:v>
                </c:pt>
                <c:pt idx="19">
                  <c:v>22126.451612903227</c:v>
                </c:pt>
                <c:pt idx="20">
                  <c:v>40291.666666666664</c:v>
                </c:pt>
                <c:pt idx="21">
                  <c:v>20375.714285714286</c:v>
                </c:pt>
                <c:pt idx="22">
                  <c:v>328291.93548387097</c:v>
                </c:pt>
                <c:pt idx="24">
                  <c:v>50823.6</c:v>
                </c:pt>
                <c:pt idx="25">
                  <c:v>2167.75</c:v>
                </c:pt>
                <c:pt idx="26">
                  <c:v>75065</c:v>
                </c:pt>
                <c:pt idx="27">
                  <c:v>116016.70588235294</c:v>
                </c:pt>
                <c:pt idx="29">
                  <c:v>20841.5</c:v>
                </c:pt>
                <c:pt idx="30">
                  <c:v>229700</c:v>
                </c:pt>
                <c:pt idx="31">
                  <c:v>109713.67796610169</c:v>
                </c:pt>
                <c:pt idx="33">
                  <c:v>35393.156626506025</c:v>
                </c:pt>
                <c:pt idx="34">
                  <c:v>10615.961538461539</c:v>
                </c:pt>
                <c:pt idx="35">
                  <c:v>2000</c:v>
                </c:pt>
                <c:pt idx="36">
                  <c:v>16188.170731707318</c:v>
                </c:pt>
                <c:pt idx="37">
                  <c:v>99136.104166666672</c:v>
                </c:pt>
                <c:pt idx="38">
                  <c:v>367445.83333333331</c:v>
                </c:pt>
                <c:pt idx="40">
                  <c:v>27517.5</c:v>
                </c:pt>
                <c:pt idx="41">
                  <c:v>209990</c:v>
                </c:pt>
                <c:pt idx="42">
                  <c:v>16112.545454545454</c:v>
                </c:pt>
                <c:pt idx="45">
                  <c:v>15615.288461538461</c:v>
                </c:pt>
                <c:pt idx="46">
                  <c:v>2000</c:v>
                </c:pt>
                <c:pt idx="47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53-4C46-B4FC-F6E2243942BB}"/>
            </c:ext>
          </c:extLst>
        </c:ser>
        <c:ser>
          <c:idx val="9"/>
          <c:order val="9"/>
          <c:tx>
            <c:strRef>
              <c:f>'D Task 2'!$K$3:$K$4</c:f>
              <c:strCache>
                <c:ptCount val="1"/>
                <c:pt idx="0">
                  <c:v>Crew Cab Pickup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2'!$K$5:$K$53</c:f>
              <c:numCache>
                <c:formatCode>General</c:formatCode>
                <c:ptCount val="48"/>
                <c:pt idx="8">
                  <c:v>66572.222222222219</c:v>
                </c:pt>
                <c:pt idx="9">
                  <c:v>39255.741721854305</c:v>
                </c:pt>
                <c:pt idx="11">
                  <c:v>31405.757575757576</c:v>
                </c:pt>
                <c:pt idx="14">
                  <c:v>41566.131868131866</c:v>
                </c:pt>
                <c:pt idx="16">
                  <c:v>39062.326923076922</c:v>
                </c:pt>
                <c:pt idx="17">
                  <c:v>34100.681818181816</c:v>
                </c:pt>
                <c:pt idx="18">
                  <c:v>34629.285714285717</c:v>
                </c:pt>
                <c:pt idx="25">
                  <c:v>41205.454545454544</c:v>
                </c:pt>
                <c:pt idx="32">
                  <c:v>26690</c:v>
                </c:pt>
                <c:pt idx="33">
                  <c:v>32733.783783783783</c:v>
                </c:pt>
                <c:pt idx="42">
                  <c:v>24398.333333333332</c:v>
                </c:pt>
                <c:pt idx="43">
                  <c:v>27648.272727272728</c:v>
                </c:pt>
                <c:pt idx="45">
                  <c:v>36845.823529411762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253-4C46-B4FC-F6E2243942BB}"/>
            </c:ext>
          </c:extLst>
        </c:ser>
        <c:ser>
          <c:idx val="10"/>
          <c:order val="10"/>
          <c:tx>
            <c:strRef>
              <c:f>'D Task 2'!$L$3:$L$4</c:f>
              <c:strCache>
                <c:ptCount val="1"/>
                <c:pt idx="0">
                  <c:v>Extended Cab Pickup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2'!$L$5:$L$53</c:f>
              <c:numCache>
                <c:formatCode>General</c:formatCode>
                <c:ptCount val="48"/>
                <c:pt idx="9">
                  <c:v>24170.162790697676</c:v>
                </c:pt>
                <c:pt idx="11">
                  <c:v>16301.952380952382</c:v>
                </c:pt>
                <c:pt idx="14">
                  <c:v>23808.166666666668</c:v>
                </c:pt>
                <c:pt idx="16">
                  <c:v>27895.717948717949</c:v>
                </c:pt>
                <c:pt idx="29">
                  <c:v>11600.66</c:v>
                </c:pt>
                <c:pt idx="32">
                  <c:v>19194.285714285714</c:v>
                </c:pt>
                <c:pt idx="33">
                  <c:v>20527.580000000002</c:v>
                </c:pt>
                <c:pt idx="43">
                  <c:v>21638.25</c:v>
                </c:pt>
                <c:pt idx="45">
                  <c:v>26251.308270676691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253-4C46-B4FC-F6E2243942BB}"/>
            </c:ext>
          </c:extLst>
        </c:ser>
        <c:ser>
          <c:idx val="11"/>
          <c:order val="11"/>
          <c:tx>
            <c:strRef>
              <c:f>'D Task 2'!$M$3:$M$4</c:f>
              <c:strCache>
                <c:ptCount val="1"/>
                <c:pt idx="0">
                  <c:v>Passenger Minivan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2'!$M$5:$M$53</c:f>
              <c:numCache>
                <c:formatCode>General</c:formatCode>
                <c:ptCount val="48"/>
                <c:pt idx="7">
                  <c:v>30005.909090909092</c:v>
                </c:pt>
                <c:pt idx="9">
                  <c:v>24934.285714285714</c:v>
                </c:pt>
                <c:pt idx="10">
                  <c:v>29751.451612903227</c:v>
                </c:pt>
                <c:pt idx="11">
                  <c:v>25337.5</c:v>
                </c:pt>
                <c:pt idx="14">
                  <c:v>23123.235294117647</c:v>
                </c:pt>
                <c:pt idx="16">
                  <c:v>25105</c:v>
                </c:pt>
                <c:pt idx="17">
                  <c:v>36879</c:v>
                </c:pt>
                <c:pt idx="19">
                  <c:v>26615</c:v>
                </c:pt>
                <c:pt idx="21">
                  <c:v>32976.666666666664</c:v>
                </c:pt>
                <c:pt idx="29">
                  <c:v>23322.63157894737</c:v>
                </c:pt>
                <c:pt idx="31">
                  <c:v>32500</c:v>
                </c:pt>
                <c:pt idx="32">
                  <c:v>2000</c:v>
                </c:pt>
                <c:pt idx="33">
                  <c:v>22962.222222222223</c:v>
                </c:pt>
                <c:pt idx="34">
                  <c:v>32803.666666666664</c:v>
                </c:pt>
                <c:pt idx="35">
                  <c:v>2112.5333333333333</c:v>
                </c:pt>
                <c:pt idx="36">
                  <c:v>20815.076923076922</c:v>
                </c:pt>
                <c:pt idx="45">
                  <c:v>30038.738461538462</c:v>
                </c:pt>
                <c:pt idx="46">
                  <c:v>29239.677419354837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253-4C46-B4FC-F6E2243942BB}"/>
            </c:ext>
          </c:extLst>
        </c:ser>
        <c:ser>
          <c:idx val="12"/>
          <c:order val="12"/>
          <c:tx>
            <c:strRef>
              <c:f>'D Task 2'!$N$3:$N$4</c:f>
              <c:strCache>
                <c:ptCount val="1"/>
                <c:pt idx="0">
                  <c:v>Passenger Van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2'!$N$5:$N$53</c:f>
              <c:numCache>
                <c:formatCode>General</c:formatCode>
                <c:ptCount val="48"/>
                <c:pt idx="9">
                  <c:v>28555.714285714286</c:v>
                </c:pt>
                <c:pt idx="11">
                  <c:v>14141.6</c:v>
                </c:pt>
                <c:pt idx="14">
                  <c:v>32836.45945945946</c:v>
                </c:pt>
                <c:pt idx="16">
                  <c:v>28555.714285714286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253-4C46-B4FC-F6E2243942BB}"/>
            </c:ext>
          </c:extLst>
        </c:ser>
        <c:ser>
          <c:idx val="13"/>
          <c:order val="13"/>
          <c:tx>
            <c:strRef>
              <c:f>'D Task 2'!$O$3:$O$4</c:f>
              <c:strCache>
                <c:ptCount val="1"/>
                <c:pt idx="0">
                  <c:v>Regular Cab Pickup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2'!$O$5:$O$53</c:f>
              <c:numCache>
                <c:formatCode>General</c:formatCode>
                <c:ptCount val="48"/>
                <c:pt idx="9">
                  <c:v>19824.842105263157</c:v>
                </c:pt>
                <c:pt idx="11">
                  <c:v>14850.181818181818</c:v>
                </c:pt>
                <c:pt idx="14">
                  <c:v>17797.808219178081</c:v>
                </c:pt>
                <c:pt idx="16">
                  <c:v>25182.901960784315</c:v>
                </c:pt>
                <c:pt idx="29">
                  <c:v>9154.689655172413</c:v>
                </c:pt>
                <c:pt idx="32">
                  <c:v>2000</c:v>
                </c:pt>
                <c:pt idx="33">
                  <c:v>2212.6666666666665</c:v>
                </c:pt>
                <c:pt idx="45">
                  <c:v>17592.666666666668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253-4C46-B4FC-F6E2243942BB}"/>
            </c:ext>
          </c:extLst>
        </c:ser>
        <c:ser>
          <c:idx val="14"/>
          <c:order val="14"/>
          <c:tx>
            <c:strRef>
              <c:f>'D Task 2'!$P$3:$P$4</c:f>
              <c:strCache>
                <c:ptCount val="1"/>
                <c:pt idx="0">
                  <c:v>Sedan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2'!$P$5:$P$53</c:f>
              <c:numCache>
                <c:formatCode>General</c:formatCode>
                <c:ptCount val="48"/>
                <c:pt idx="0">
                  <c:v>33614.243902439026</c:v>
                </c:pt>
                <c:pt idx="2">
                  <c:v>206962.14285714287</c:v>
                </c:pt>
                <c:pt idx="3">
                  <c:v>46391.870129870127</c:v>
                </c:pt>
                <c:pt idx="4">
                  <c:v>236836</c:v>
                </c:pt>
                <c:pt idx="5">
                  <c:v>71832.110091743118</c:v>
                </c:pt>
                <c:pt idx="7">
                  <c:v>29568.645833333332</c:v>
                </c:pt>
                <c:pt idx="8">
                  <c:v>51178.516304347824</c:v>
                </c:pt>
                <c:pt idx="9">
                  <c:v>20635.045454545456</c:v>
                </c:pt>
                <c:pt idx="10">
                  <c:v>26103.778947368421</c:v>
                </c:pt>
                <c:pt idx="11">
                  <c:v>22519.485981308411</c:v>
                </c:pt>
                <c:pt idx="14">
                  <c:v>23258.65306122449</c:v>
                </c:pt>
                <c:pt idx="15">
                  <c:v>46616.666666666664</c:v>
                </c:pt>
                <c:pt idx="17">
                  <c:v>26027.471264367818</c:v>
                </c:pt>
                <c:pt idx="19">
                  <c:v>27666.511904761905</c:v>
                </c:pt>
                <c:pt idx="20">
                  <c:v>41076.006329113923</c:v>
                </c:pt>
                <c:pt idx="21">
                  <c:v>23811.566265060243</c:v>
                </c:pt>
                <c:pt idx="24">
                  <c:v>48864.606060606064</c:v>
                </c:pt>
                <c:pt idx="25">
                  <c:v>42609.776119402988</c:v>
                </c:pt>
                <c:pt idx="27">
                  <c:v>99022.222222222219</c:v>
                </c:pt>
                <c:pt idx="28">
                  <c:v>426914.28571428574</c:v>
                </c:pt>
                <c:pt idx="29">
                  <c:v>19738.670731707316</c:v>
                </c:pt>
                <c:pt idx="31">
                  <c:v>48833.90298507463</c:v>
                </c:pt>
                <c:pt idx="32">
                  <c:v>24058.25</c:v>
                </c:pt>
                <c:pt idx="33">
                  <c:v>22604.23076923077</c:v>
                </c:pt>
                <c:pt idx="34">
                  <c:v>9139.1917808219187</c:v>
                </c:pt>
                <c:pt idx="35">
                  <c:v>2768.5</c:v>
                </c:pt>
                <c:pt idx="36">
                  <c:v>20652.410714285714</c:v>
                </c:pt>
                <c:pt idx="37">
                  <c:v>123340.90909090909</c:v>
                </c:pt>
                <c:pt idx="38">
                  <c:v>326950.5</c:v>
                </c:pt>
                <c:pt idx="39">
                  <c:v>36775.862068965514</c:v>
                </c:pt>
                <c:pt idx="40">
                  <c:v>16250</c:v>
                </c:pt>
                <c:pt idx="42">
                  <c:v>26187.285714285714</c:v>
                </c:pt>
                <c:pt idx="43">
                  <c:v>17989.970873786409</c:v>
                </c:pt>
                <c:pt idx="44">
                  <c:v>85255.555555555562</c:v>
                </c:pt>
                <c:pt idx="45">
                  <c:v>24800.270833333332</c:v>
                </c:pt>
                <c:pt idx="46">
                  <c:v>30795.798611111109</c:v>
                </c:pt>
                <c:pt idx="47">
                  <c:v>22289.731182795698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253-4C46-B4FC-F6E2243942BB}"/>
            </c:ext>
          </c:extLst>
        </c:ser>
        <c:ser>
          <c:idx val="15"/>
          <c:order val="15"/>
          <c:tx>
            <c:strRef>
              <c:f>'D Task 2'!$Q$3:$Q$4</c:f>
              <c:strCache>
                <c:ptCount val="1"/>
                <c:pt idx="0">
                  <c:v>Wagon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'D Task 2'!$A$5:$A$53</c:f>
              <c:strCache>
                <c:ptCount val="48"/>
                <c:pt idx="0">
                  <c:v>Acura</c:v>
                </c:pt>
                <c:pt idx="1">
                  <c:v>Alfa Romeo</c:v>
                </c:pt>
                <c:pt idx="2">
                  <c:v>Aston Martin</c:v>
                </c:pt>
                <c:pt idx="3">
                  <c:v>Audi</c:v>
                </c:pt>
                <c:pt idx="4">
                  <c:v>Bentley</c:v>
                </c:pt>
                <c:pt idx="5">
                  <c:v>BMW</c:v>
                </c:pt>
                <c:pt idx="6">
                  <c:v>Bugatti</c:v>
                </c:pt>
                <c:pt idx="7">
                  <c:v>Buick</c:v>
                </c:pt>
                <c:pt idx="8">
                  <c:v>Cadillac</c:v>
                </c:pt>
                <c:pt idx="9">
                  <c:v>Chevrolet</c:v>
                </c:pt>
                <c:pt idx="10">
                  <c:v>Chrysler</c:v>
                </c:pt>
                <c:pt idx="11">
                  <c:v>Dodge</c:v>
                </c:pt>
                <c:pt idx="12">
                  <c:v>Ferrari</c:v>
                </c:pt>
                <c:pt idx="13">
                  <c:v>FIAT</c:v>
                </c:pt>
                <c:pt idx="14">
                  <c:v>Ford</c:v>
                </c:pt>
                <c:pt idx="15">
                  <c:v>Genesis</c:v>
                </c:pt>
                <c:pt idx="16">
                  <c:v>GMC</c:v>
                </c:pt>
                <c:pt idx="17">
                  <c:v>Honda</c:v>
                </c:pt>
                <c:pt idx="18">
                  <c:v>HUMMER</c:v>
                </c:pt>
                <c:pt idx="19">
                  <c:v>Hyundai</c:v>
                </c:pt>
                <c:pt idx="20">
                  <c:v>Infiniti</c:v>
                </c:pt>
                <c:pt idx="21">
                  <c:v>Kia</c:v>
                </c:pt>
                <c:pt idx="22">
                  <c:v>Lamborghini</c:v>
                </c:pt>
                <c:pt idx="23">
                  <c:v>Land Rover</c:v>
                </c:pt>
                <c:pt idx="24">
                  <c:v>Lexus</c:v>
                </c:pt>
                <c:pt idx="25">
                  <c:v>Lincoln</c:v>
                </c:pt>
                <c:pt idx="26">
                  <c:v>Lotus</c:v>
                </c:pt>
                <c:pt idx="27">
                  <c:v>Maserati</c:v>
                </c:pt>
                <c:pt idx="28">
                  <c:v>Maybach</c:v>
                </c:pt>
                <c:pt idx="29">
                  <c:v>Mazda</c:v>
                </c:pt>
                <c:pt idx="30">
                  <c:v>McLaren</c:v>
                </c:pt>
                <c:pt idx="31">
                  <c:v>Mercedes-Benz</c:v>
                </c:pt>
                <c:pt idx="32">
                  <c:v>Mitsubishi</c:v>
                </c:pt>
                <c:pt idx="33">
                  <c:v>Nissan</c:v>
                </c:pt>
                <c:pt idx="34">
                  <c:v>Oldsmobile</c:v>
                </c:pt>
                <c:pt idx="35">
                  <c:v>Plymouth</c:v>
                </c:pt>
                <c:pt idx="36">
                  <c:v>Pontiac</c:v>
                </c:pt>
                <c:pt idx="37">
                  <c:v>Porsche</c:v>
                </c:pt>
                <c:pt idx="38">
                  <c:v>Rolls-Royce</c:v>
                </c:pt>
                <c:pt idx="39">
                  <c:v>Saab</c:v>
                </c:pt>
                <c:pt idx="40">
                  <c:v>Scion</c:v>
                </c:pt>
                <c:pt idx="41">
                  <c:v>Spyker</c:v>
                </c:pt>
                <c:pt idx="42">
                  <c:v>Subaru</c:v>
                </c:pt>
                <c:pt idx="43">
                  <c:v>Suzuki</c:v>
                </c:pt>
                <c:pt idx="44">
                  <c:v>Tesla</c:v>
                </c:pt>
                <c:pt idx="45">
                  <c:v>Toyota</c:v>
                </c:pt>
                <c:pt idx="46">
                  <c:v>Volkswagen</c:v>
                </c:pt>
                <c:pt idx="47">
                  <c:v>Volvo</c:v>
                </c:pt>
              </c:strCache>
            </c:strRef>
          </c:cat>
          <c:val>
            <c:numRef>
              <c:f>'D Task 2'!$Q$5:$Q$53</c:f>
              <c:numCache>
                <c:formatCode>General</c:formatCode>
                <c:ptCount val="48"/>
                <c:pt idx="0">
                  <c:v>33560</c:v>
                </c:pt>
                <c:pt idx="3">
                  <c:v>33894</c:v>
                </c:pt>
                <c:pt idx="5">
                  <c:v>43266.666666666664</c:v>
                </c:pt>
                <c:pt idx="7">
                  <c:v>2053</c:v>
                </c:pt>
                <c:pt idx="8">
                  <c:v>47364</c:v>
                </c:pt>
                <c:pt idx="9">
                  <c:v>15825</c:v>
                </c:pt>
                <c:pt idx="10">
                  <c:v>26372.36842105263</c:v>
                </c:pt>
                <c:pt idx="11">
                  <c:v>24782.96875</c:v>
                </c:pt>
                <c:pt idx="13">
                  <c:v>22120.76923076923</c:v>
                </c:pt>
                <c:pt idx="14">
                  <c:v>30066.018518518518</c:v>
                </c:pt>
                <c:pt idx="21">
                  <c:v>20326.447368421053</c:v>
                </c:pt>
                <c:pt idx="24">
                  <c:v>31105</c:v>
                </c:pt>
                <c:pt idx="25">
                  <c:v>44950.833333333336</c:v>
                </c:pt>
                <c:pt idx="29">
                  <c:v>16675</c:v>
                </c:pt>
                <c:pt idx="31">
                  <c:v>43069</c:v>
                </c:pt>
                <c:pt idx="33">
                  <c:v>17500</c:v>
                </c:pt>
                <c:pt idx="34">
                  <c:v>2000</c:v>
                </c:pt>
                <c:pt idx="35">
                  <c:v>2000</c:v>
                </c:pt>
                <c:pt idx="36">
                  <c:v>6951.666666666667</c:v>
                </c:pt>
                <c:pt idx="39">
                  <c:v>34149.090909090912</c:v>
                </c:pt>
                <c:pt idx="40">
                  <c:v>18444.5</c:v>
                </c:pt>
                <c:pt idx="42">
                  <c:v>2000</c:v>
                </c:pt>
                <c:pt idx="43">
                  <c:v>15538.795454545454</c:v>
                </c:pt>
                <c:pt idx="45">
                  <c:v>31742.435897435898</c:v>
                </c:pt>
                <c:pt idx="46">
                  <c:v>26385.64814814815</c:v>
                </c:pt>
                <c:pt idx="47">
                  <c:v>26271.42391304348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D253-4C46-B4FC-F6E224394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9414831"/>
        <c:axId val="259407151"/>
      </c:barChart>
      <c:catAx>
        <c:axId val="259414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1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407151"/>
        <c:crosses val="autoZero"/>
        <c:auto val="1"/>
        <c:lblAlgn val="ctr"/>
        <c:lblOffset val="100"/>
        <c:noMultiLvlLbl val="0"/>
      </c:catAx>
      <c:valAx>
        <c:axId val="259407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1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41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1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  <a:lumOff val="5000"/>
      </a:schemeClr>
    </a:solidFill>
    <a:ln w="31750" cap="flat" cmpd="sng" algn="ctr">
      <a:solidFill>
        <a:srgbClr val="0070C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600" b="1" i="0" u="none" strike="noStrike" baseline="0">
                <a:solidFill>
                  <a:srgbClr val="FFC000"/>
                </a:solidFill>
                <a:effectLst/>
              </a:rPr>
              <a:t>Average Vehicle MSRP by Transmission Type and Body Style</a:t>
            </a:r>
            <a:endParaRPr lang="en-IN" b="1" i="0">
              <a:solidFill>
                <a:srgbClr val="FFC000"/>
              </a:solidFill>
            </a:endParaRPr>
          </a:p>
        </c:rich>
      </c:tx>
      <c:layout>
        <c:manualLayout>
          <c:xMode val="edge"/>
          <c:yMode val="edge"/>
          <c:x val="0.11768315734848728"/>
          <c:y val="1.7661024039017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7.0866956659635244E-2"/>
          <c:y val="0.20538171796167706"/>
          <c:w val="0.90618155785821586"/>
          <c:h val="0.73078084122631548"/>
        </c:manualLayout>
      </c:layout>
      <c:scatterChart>
        <c:scatterStyle val="lineMarker"/>
        <c:varyColors val="0"/>
        <c:ser>
          <c:idx val="0"/>
          <c:order val="0"/>
          <c:tx>
            <c:strRef>
              <c:f>'D Task 3'!$I$2</c:f>
              <c:strCache>
                <c:ptCount val="1"/>
                <c:pt idx="0">
                  <c:v>AUTOMATED_MANUAL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>
                  <a:shade val="80000"/>
                  <a:satMod val="150000"/>
                </a:schemeClr>
              </a:solidFill>
              <a:ln w="9525" cap="rnd">
                <a:solidFill>
                  <a:schemeClr val="accent1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xVal>
            <c:strRef>
              <c:f>'D Task 3'!$H$3:$H$18</c:f>
              <c:strCache>
                <c:ptCount val="16"/>
                <c:pt idx="0">
                  <c:v>2dr Hatchback</c:v>
                </c:pt>
                <c:pt idx="1">
                  <c:v>2dr SUV</c:v>
                </c:pt>
                <c:pt idx="2">
                  <c:v>4dr Hatchback</c:v>
                </c:pt>
                <c:pt idx="3">
                  <c:v>4dr SUV</c:v>
                </c:pt>
                <c:pt idx="4">
                  <c:v>Cargo Minivan</c:v>
                </c:pt>
                <c:pt idx="5">
                  <c:v>Cargo Van</c:v>
                </c:pt>
                <c:pt idx="6">
                  <c:v>Convertible</c:v>
                </c:pt>
                <c:pt idx="7">
                  <c:v>Convertible SUV</c:v>
                </c:pt>
                <c:pt idx="8">
                  <c:v>Coupe</c:v>
                </c:pt>
                <c:pt idx="9">
                  <c:v>Crew Cab Pickup</c:v>
                </c:pt>
                <c:pt idx="10">
                  <c:v>Extended Cab Pickup</c:v>
                </c:pt>
                <c:pt idx="11">
                  <c:v>Passenger Minivan</c:v>
                </c:pt>
                <c:pt idx="12">
                  <c:v>Passenger Van</c:v>
                </c:pt>
                <c:pt idx="13">
                  <c:v>Regular Cab Pickup</c:v>
                </c:pt>
                <c:pt idx="14">
                  <c:v>Sedan</c:v>
                </c:pt>
                <c:pt idx="15">
                  <c:v>Wagon</c:v>
                </c:pt>
              </c:strCache>
            </c:strRef>
          </c:xVal>
          <c:yVal>
            <c:numRef>
              <c:f>'D Task 3'!$I$3:$I$18</c:f>
              <c:numCache>
                <c:formatCode>0.0</c:formatCode>
                <c:ptCount val="16"/>
                <c:pt idx="0">
                  <c:v>27470.416666666668</c:v>
                </c:pt>
                <c:pt idx="2">
                  <c:v>29347.045454545456</c:v>
                </c:pt>
                <c:pt idx="3">
                  <c:v>40451.153846153844</c:v>
                </c:pt>
                <c:pt idx="6">
                  <c:v>129082.23387096774</c:v>
                </c:pt>
                <c:pt idx="8">
                  <c:v>245977.42519685038</c:v>
                </c:pt>
                <c:pt idx="14">
                  <c:v>50385.393258426964</c:v>
                </c:pt>
                <c:pt idx="15">
                  <c:v>31985.277777777777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7A-49F6-9521-BBC1504D281A}"/>
            </c:ext>
          </c:extLst>
        </c:ser>
        <c:ser>
          <c:idx val="1"/>
          <c:order val="1"/>
          <c:tx>
            <c:strRef>
              <c:f>'D Task 3'!$J$2</c:f>
              <c:strCache>
                <c:ptCount val="1"/>
                <c:pt idx="0">
                  <c:v>AUTOMATIC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2">
                  <a:shade val="80000"/>
                  <a:satMod val="150000"/>
                </a:schemeClr>
              </a:solidFill>
              <a:ln w="9525" cap="rnd">
                <a:solidFill>
                  <a:schemeClr val="accent2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xVal>
            <c:strRef>
              <c:f>'D Task 3'!$H$3:$H$18</c:f>
              <c:strCache>
                <c:ptCount val="16"/>
                <c:pt idx="0">
                  <c:v>2dr Hatchback</c:v>
                </c:pt>
                <c:pt idx="1">
                  <c:v>2dr SUV</c:v>
                </c:pt>
                <c:pt idx="2">
                  <c:v>4dr Hatchback</c:v>
                </c:pt>
                <c:pt idx="3">
                  <c:v>4dr SUV</c:v>
                </c:pt>
                <c:pt idx="4">
                  <c:v>Cargo Minivan</c:v>
                </c:pt>
                <c:pt idx="5">
                  <c:v>Cargo Van</c:v>
                </c:pt>
                <c:pt idx="6">
                  <c:v>Convertible</c:v>
                </c:pt>
                <c:pt idx="7">
                  <c:v>Convertible SUV</c:v>
                </c:pt>
                <c:pt idx="8">
                  <c:v>Coupe</c:v>
                </c:pt>
                <c:pt idx="9">
                  <c:v>Crew Cab Pickup</c:v>
                </c:pt>
                <c:pt idx="10">
                  <c:v>Extended Cab Pickup</c:v>
                </c:pt>
                <c:pt idx="11">
                  <c:v>Passenger Minivan</c:v>
                </c:pt>
                <c:pt idx="12">
                  <c:v>Passenger Van</c:v>
                </c:pt>
                <c:pt idx="13">
                  <c:v>Regular Cab Pickup</c:v>
                </c:pt>
                <c:pt idx="14">
                  <c:v>Sedan</c:v>
                </c:pt>
                <c:pt idx="15">
                  <c:v>Wagon</c:v>
                </c:pt>
              </c:strCache>
            </c:strRef>
          </c:xVal>
          <c:yVal>
            <c:numRef>
              <c:f>'D Task 3'!$J$3:$J$18</c:f>
              <c:numCache>
                <c:formatCode>0.0</c:formatCode>
                <c:ptCount val="16"/>
                <c:pt idx="0">
                  <c:v>20784.09900990099</c:v>
                </c:pt>
                <c:pt idx="1">
                  <c:v>24153.60606060606</c:v>
                </c:pt>
                <c:pt idx="2">
                  <c:v>23888.735294117647</c:v>
                </c:pt>
                <c:pt idx="3">
                  <c:v>41638.265341400176</c:v>
                </c:pt>
                <c:pt idx="4">
                  <c:v>20315.593220338982</c:v>
                </c:pt>
                <c:pt idx="5">
                  <c:v>17019.297619047618</c:v>
                </c:pt>
                <c:pt idx="6">
                  <c:v>95153.313099041537</c:v>
                </c:pt>
                <c:pt idx="7">
                  <c:v>38925.5</c:v>
                </c:pt>
                <c:pt idx="8">
                  <c:v>64523.419551934829</c:v>
                </c:pt>
                <c:pt idx="9">
                  <c:v>37718.953074433659</c:v>
                </c:pt>
                <c:pt idx="10">
                  <c:v>30711.45251396648</c:v>
                </c:pt>
                <c:pt idx="11">
                  <c:v>26589.509186351705</c:v>
                </c:pt>
                <c:pt idx="12">
                  <c:v>30578.066115702481</c:v>
                </c:pt>
                <c:pt idx="13">
                  <c:v>28536.823899371069</c:v>
                </c:pt>
                <c:pt idx="14">
                  <c:v>44671.356375525458</c:v>
                </c:pt>
                <c:pt idx="15">
                  <c:v>28219.457420924573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7A-49F6-9521-BBC1504D281A}"/>
            </c:ext>
          </c:extLst>
        </c:ser>
        <c:ser>
          <c:idx val="2"/>
          <c:order val="2"/>
          <c:tx>
            <c:strRef>
              <c:f>'D Task 3'!$K$2</c:f>
              <c:strCache>
                <c:ptCount val="1"/>
                <c:pt idx="0">
                  <c:v>DIRECT_DRIVE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3">
                  <a:shade val="80000"/>
                  <a:satMod val="150000"/>
                </a:schemeClr>
              </a:solidFill>
              <a:ln w="9525" cap="rnd">
                <a:solidFill>
                  <a:schemeClr val="accent3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xVal>
            <c:strRef>
              <c:f>'D Task 3'!$H$3:$H$18</c:f>
              <c:strCache>
                <c:ptCount val="16"/>
                <c:pt idx="0">
                  <c:v>2dr Hatchback</c:v>
                </c:pt>
                <c:pt idx="1">
                  <c:v>2dr SUV</c:v>
                </c:pt>
                <c:pt idx="2">
                  <c:v>4dr Hatchback</c:v>
                </c:pt>
                <c:pt idx="3">
                  <c:v>4dr SUV</c:v>
                </c:pt>
                <c:pt idx="4">
                  <c:v>Cargo Minivan</c:v>
                </c:pt>
                <c:pt idx="5">
                  <c:v>Cargo Van</c:v>
                </c:pt>
                <c:pt idx="6">
                  <c:v>Convertible</c:v>
                </c:pt>
                <c:pt idx="7">
                  <c:v>Convertible SUV</c:v>
                </c:pt>
                <c:pt idx="8">
                  <c:v>Coupe</c:v>
                </c:pt>
                <c:pt idx="9">
                  <c:v>Crew Cab Pickup</c:v>
                </c:pt>
                <c:pt idx="10">
                  <c:v>Extended Cab Pickup</c:v>
                </c:pt>
                <c:pt idx="11">
                  <c:v>Passenger Minivan</c:v>
                </c:pt>
                <c:pt idx="12">
                  <c:v>Passenger Van</c:v>
                </c:pt>
                <c:pt idx="13">
                  <c:v>Regular Cab Pickup</c:v>
                </c:pt>
                <c:pt idx="14">
                  <c:v>Sedan</c:v>
                </c:pt>
                <c:pt idx="15">
                  <c:v>Wagon</c:v>
                </c:pt>
              </c:strCache>
            </c:strRef>
          </c:xVal>
          <c:yVal>
            <c:numRef>
              <c:f>'D Task 3'!$K$3:$K$18</c:f>
              <c:numCache>
                <c:formatCode>0.0</c:formatCode>
                <c:ptCount val="16"/>
                <c:pt idx="0">
                  <c:v>31800</c:v>
                </c:pt>
                <c:pt idx="2">
                  <c:v>32799.729729729726</c:v>
                </c:pt>
                <c:pt idx="3">
                  <c:v>49800</c:v>
                </c:pt>
                <c:pt idx="14">
                  <c:v>79512.25</c:v>
                </c:pt>
                <c:pt idx="15">
                  <c:v>34250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87A-49F6-9521-BBC1504D281A}"/>
            </c:ext>
          </c:extLst>
        </c:ser>
        <c:ser>
          <c:idx val="3"/>
          <c:order val="3"/>
          <c:tx>
            <c:strRef>
              <c:f>'D Task 3'!$L$2</c:f>
              <c:strCache>
                <c:ptCount val="1"/>
                <c:pt idx="0">
                  <c:v>MANUAL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4">
                  <a:shade val="80000"/>
                  <a:satMod val="150000"/>
                </a:schemeClr>
              </a:solidFill>
              <a:ln w="9525" cap="rnd">
                <a:solidFill>
                  <a:schemeClr val="accent4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xVal>
            <c:strRef>
              <c:f>'D Task 3'!$H$3:$H$18</c:f>
              <c:strCache>
                <c:ptCount val="16"/>
                <c:pt idx="0">
                  <c:v>2dr Hatchback</c:v>
                </c:pt>
                <c:pt idx="1">
                  <c:v>2dr SUV</c:v>
                </c:pt>
                <c:pt idx="2">
                  <c:v>4dr Hatchback</c:v>
                </c:pt>
                <c:pt idx="3">
                  <c:v>4dr SUV</c:v>
                </c:pt>
                <c:pt idx="4">
                  <c:v>Cargo Minivan</c:v>
                </c:pt>
                <c:pt idx="5">
                  <c:v>Cargo Van</c:v>
                </c:pt>
                <c:pt idx="6">
                  <c:v>Convertible</c:v>
                </c:pt>
                <c:pt idx="7">
                  <c:v>Convertible SUV</c:v>
                </c:pt>
                <c:pt idx="8">
                  <c:v>Coupe</c:v>
                </c:pt>
                <c:pt idx="9">
                  <c:v>Crew Cab Pickup</c:v>
                </c:pt>
                <c:pt idx="10">
                  <c:v>Extended Cab Pickup</c:v>
                </c:pt>
                <c:pt idx="11">
                  <c:v>Passenger Minivan</c:v>
                </c:pt>
                <c:pt idx="12">
                  <c:v>Passenger Van</c:v>
                </c:pt>
                <c:pt idx="13">
                  <c:v>Regular Cab Pickup</c:v>
                </c:pt>
                <c:pt idx="14">
                  <c:v>Sedan</c:v>
                </c:pt>
                <c:pt idx="15">
                  <c:v>Wagon</c:v>
                </c:pt>
              </c:strCache>
            </c:strRef>
          </c:xVal>
          <c:yVal>
            <c:numRef>
              <c:f>'D Task 3'!$L$3:$L$18</c:f>
              <c:numCache>
                <c:formatCode>0.0</c:formatCode>
                <c:ptCount val="16"/>
                <c:pt idx="0">
                  <c:v>12840.655555555555</c:v>
                </c:pt>
                <c:pt idx="1">
                  <c:v>9173.0185185185182</c:v>
                </c:pt>
                <c:pt idx="2">
                  <c:v>17500.363636363636</c:v>
                </c:pt>
                <c:pt idx="3">
                  <c:v>17422.087912087911</c:v>
                </c:pt>
                <c:pt idx="6">
                  <c:v>64794.344370860927</c:v>
                </c:pt>
                <c:pt idx="7">
                  <c:v>9594.7999999999993</c:v>
                </c:pt>
                <c:pt idx="8">
                  <c:v>50901.497297297297</c:v>
                </c:pt>
                <c:pt idx="9">
                  <c:v>28233.108108108107</c:v>
                </c:pt>
                <c:pt idx="10">
                  <c:v>11553.297071129708</c:v>
                </c:pt>
                <c:pt idx="11">
                  <c:v>6510</c:v>
                </c:pt>
                <c:pt idx="13">
                  <c:v>8759.4540540540547</c:v>
                </c:pt>
                <c:pt idx="14">
                  <c:v>17557.264413518886</c:v>
                </c:pt>
                <c:pt idx="15">
                  <c:v>18398.578125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87A-49F6-9521-BBC1504D2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6999263"/>
        <c:axId val="1237002623"/>
      </c:scatterChart>
      <c:valAx>
        <c:axId val="1236999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10" b="0" i="0" u="none" strike="noStrike" kern="1200" baseline="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7002623"/>
        <c:crosses val="autoZero"/>
        <c:crossBetween val="midCat"/>
      </c:valAx>
      <c:valAx>
        <c:axId val="1237002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10" b="0" i="0" u="none" strike="noStrike" kern="1200" baseline="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99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8201474385749408"/>
          <c:y val="8.8963508209779746E-2"/>
          <c:w val="0.63418550948342667"/>
          <c:h val="8.57200053383157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3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  <a:lumOff val="5000"/>
      </a:schemeClr>
    </a:solidFill>
    <a:ln w="31750">
      <a:solidFill>
        <a:srgbClr val="0070C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[Cars_Dataset_Cleaned.xlsx]D Task 4!PivotTable24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>
                <a:solidFill>
                  <a:srgbClr val="FFC000"/>
                </a:solidFill>
                <a:effectLst/>
              </a:rPr>
              <a:t>Fuel Efficiency (MPG) Trends by Body Style</a:t>
            </a:r>
            <a:endParaRPr lang="en-IN" sz="1800" b="1">
              <a:solidFill>
                <a:srgbClr val="FFC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2">
                <a:shade val="80000"/>
                <a:satMod val="150000"/>
              </a:schemeClr>
            </a:solidFill>
            <a:ln w="9525">
              <a:solidFill>
                <a:schemeClr val="accent2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3">
                <a:shade val="80000"/>
                <a:satMod val="150000"/>
              </a:schemeClr>
            </a:solidFill>
            <a:ln w="9525">
              <a:solidFill>
                <a:schemeClr val="accent3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4">
                <a:shade val="80000"/>
                <a:satMod val="150000"/>
              </a:schemeClr>
            </a:solidFill>
            <a:ln w="9525">
              <a:solidFill>
                <a:schemeClr val="accent4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5">
                <a:shade val="80000"/>
                <a:satMod val="150000"/>
              </a:schemeClr>
            </a:solidFill>
            <a:ln w="9525">
              <a:solidFill>
                <a:schemeClr val="accent5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6">
                <a:shade val="80000"/>
                <a:satMod val="150000"/>
              </a:schemeClr>
            </a:solidFill>
            <a:ln w="9525">
              <a:solidFill>
                <a:schemeClr val="accent6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1">
                <a:lumMod val="60000"/>
                <a:shade val="80000"/>
                <a:satMod val="150000"/>
              </a:schemeClr>
            </a:solidFill>
            <a:ln w="9525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2">
                <a:lumMod val="60000"/>
                <a:shade val="80000"/>
                <a:satMod val="150000"/>
              </a:schemeClr>
            </a:solidFill>
            <a:ln w="9525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3">
                <a:lumMod val="60000"/>
                <a:shade val="80000"/>
                <a:satMod val="150000"/>
              </a:schemeClr>
            </a:solidFill>
            <a:ln w="9525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4">
                <a:lumMod val="60000"/>
                <a:shade val="80000"/>
                <a:satMod val="150000"/>
              </a:schemeClr>
            </a:solidFill>
            <a:ln w="9525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5">
                <a:lumMod val="60000"/>
                <a:shade val="80000"/>
                <a:satMod val="150000"/>
              </a:schemeClr>
            </a:solidFill>
            <a:ln w="9525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6">
                <a:lumMod val="60000"/>
                <a:shade val="80000"/>
                <a:satMod val="150000"/>
              </a:schemeClr>
            </a:solidFill>
            <a:ln w="9525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1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2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3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4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2">
                <a:shade val="80000"/>
                <a:satMod val="150000"/>
              </a:schemeClr>
            </a:solidFill>
            <a:ln w="9525">
              <a:solidFill>
                <a:schemeClr val="accent2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3">
                <a:shade val="80000"/>
                <a:satMod val="150000"/>
              </a:schemeClr>
            </a:solidFill>
            <a:ln w="9525">
              <a:solidFill>
                <a:schemeClr val="accent3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4">
                <a:shade val="80000"/>
                <a:satMod val="150000"/>
              </a:schemeClr>
            </a:solidFill>
            <a:ln w="9525">
              <a:solidFill>
                <a:schemeClr val="accent4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5">
                <a:shade val="80000"/>
                <a:satMod val="150000"/>
              </a:schemeClr>
            </a:solidFill>
            <a:ln w="9525">
              <a:solidFill>
                <a:schemeClr val="accent5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6">
                <a:shade val="80000"/>
                <a:satMod val="150000"/>
              </a:schemeClr>
            </a:solidFill>
            <a:ln w="9525">
              <a:solidFill>
                <a:schemeClr val="accent6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1">
                <a:lumMod val="60000"/>
                <a:shade val="80000"/>
                <a:satMod val="150000"/>
              </a:schemeClr>
            </a:solidFill>
            <a:ln w="9525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2">
                <a:lumMod val="60000"/>
                <a:shade val="80000"/>
                <a:satMod val="150000"/>
              </a:schemeClr>
            </a:solidFill>
            <a:ln w="9525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3">
                <a:lumMod val="60000"/>
                <a:shade val="80000"/>
                <a:satMod val="150000"/>
              </a:schemeClr>
            </a:solidFill>
            <a:ln w="9525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4">
                <a:lumMod val="60000"/>
                <a:shade val="80000"/>
                <a:satMod val="150000"/>
              </a:schemeClr>
            </a:solidFill>
            <a:ln w="9525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5">
                <a:lumMod val="60000"/>
                <a:shade val="80000"/>
                <a:satMod val="150000"/>
              </a:schemeClr>
            </a:solidFill>
            <a:ln w="9525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6">
                <a:lumMod val="60000"/>
                <a:shade val="80000"/>
                <a:satMod val="150000"/>
              </a:schemeClr>
            </a:solidFill>
            <a:ln w="9525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1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2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3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4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1">
                <a:shade val="80000"/>
                <a:satMod val="150000"/>
              </a:schemeClr>
            </a:solidFill>
            <a:ln w="9525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2">
                <a:shade val="80000"/>
                <a:satMod val="150000"/>
              </a:schemeClr>
            </a:solidFill>
            <a:ln w="9525">
              <a:solidFill>
                <a:schemeClr val="accent2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3">
                <a:shade val="80000"/>
                <a:satMod val="150000"/>
              </a:schemeClr>
            </a:solidFill>
            <a:ln w="9525">
              <a:solidFill>
                <a:schemeClr val="accent3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4">
                <a:shade val="80000"/>
                <a:satMod val="150000"/>
              </a:schemeClr>
            </a:solidFill>
            <a:ln w="9525">
              <a:solidFill>
                <a:schemeClr val="accent4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5">
                <a:shade val="80000"/>
                <a:satMod val="150000"/>
              </a:schemeClr>
            </a:solidFill>
            <a:ln w="9525">
              <a:solidFill>
                <a:schemeClr val="accent5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6">
                <a:shade val="80000"/>
                <a:satMod val="150000"/>
              </a:schemeClr>
            </a:solidFill>
            <a:ln w="9525">
              <a:solidFill>
                <a:schemeClr val="accent6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1">
                <a:lumMod val="60000"/>
                <a:shade val="80000"/>
                <a:satMod val="150000"/>
              </a:schemeClr>
            </a:solidFill>
            <a:ln w="9525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2">
                <a:lumMod val="60000"/>
                <a:shade val="80000"/>
                <a:satMod val="150000"/>
              </a:schemeClr>
            </a:solidFill>
            <a:ln w="9525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3">
                <a:lumMod val="60000"/>
                <a:shade val="80000"/>
                <a:satMod val="150000"/>
              </a:schemeClr>
            </a:solidFill>
            <a:ln w="9525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4">
                <a:lumMod val="60000"/>
                <a:shade val="80000"/>
                <a:satMod val="150000"/>
              </a:schemeClr>
            </a:solidFill>
            <a:ln w="9525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5">
                <a:lumMod val="60000"/>
                <a:shade val="80000"/>
                <a:satMod val="150000"/>
              </a:schemeClr>
            </a:solidFill>
            <a:ln w="9525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6">
                <a:lumMod val="60000"/>
                <a:shade val="80000"/>
                <a:satMod val="150000"/>
              </a:schemeClr>
            </a:solidFill>
            <a:ln w="9525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1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2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3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>
              <a:shade val="80000"/>
              <a:satMod val="150000"/>
            </a:schemeClr>
          </a:solidFill>
          <a:ln w="34925" cap="rnd">
            <a:solidFill>
              <a:schemeClr val="accent1"/>
            </a:solidFill>
            <a:round/>
          </a:ln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c:spPr>
        <c:marker>
          <c:symbol val="circle"/>
          <c:size val="6"/>
          <c:spPr>
            <a:solidFill>
              <a:schemeClr val="accent4">
                <a:lumMod val="80000"/>
                <a:lumOff val="20000"/>
                <a:shade val="80000"/>
                <a:satMod val="15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l"/>
            </a:scene3d>
            <a:sp3d prstMaterial="flat">
              <a:bevelT w="57150" h="114300" prst="ribl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 Task 4'!$H$1:$H$2</c:f>
              <c:strCache>
                <c:ptCount val="1"/>
                <c:pt idx="0">
                  <c:v>2dr Hatchback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>
                  <a:shade val="80000"/>
                  <a:satMod val="15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4'!$H$3:$H$31</c:f>
              <c:numCache>
                <c:formatCode>0.00</c:formatCode>
                <c:ptCount val="28"/>
                <c:pt idx="0">
                  <c:v>27</c:v>
                </c:pt>
                <c:pt idx="1">
                  <c:v>26</c:v>
                </c:pt>
                <c:pt idx="2">
                  <c:v>25.892857142857142</c:v>
                </c:pt>
                <c:pt idx="3">
                  <c:v>24.87037037037037</c:v>
                </c:pt>
                <c:pt idx="4">
                  <c:v>23.736842105263158</c:v>
                </c:pt>
                <c:pt idx="5">
                  <c:v>25.1</c:v>
                </c:pt>
                <c:pt idx="6">
                  <c:v>25</c:v>
                </c:pt>
                <c:pt idx="7">
                  <c:v>22.875</c:v>
                </c:pt>
                <c:pt idx="8">
                  <c:v>20.2</c:v>
                </c:pt>
                <c:pt idx="9">
                  <c:v>27.166666666666668</c:v>
                </c:pt>
                <c:pt idx="10">
                  <c:v>26.045454545454547</c:v>
                </c:pt>
                <c:pt idx="11">
                  <c:v>25.642857142857142</c:v>
                </c:pt>
                <c:pt idx="12">
                  <c:v>21.125</c:v>
                </c:pt>
                <c:pt idx="13">
                  <c:v>25.875</c:v>
                </c:pt>
                <c:pt idx="14">
                  <c:v>26</c:v>
                </c:pt>
                <c:pt idx="15">
                  <c:v>26.444444444444443</c:v>
                </c:pt>
                <c:pt idx="16">
                  <c:v>23.458333333333332</c:v>
                </c:pt>
                <c:pt idx="17">
                  <c:v>21.40909090909091</c:v>
                </c:pt>
                <c:pt idx="18">
                  <c:v>22.642857142857142</c:v>
                </c:pt>
                <c:pt idx="19">
                  <c:v>24.625</c:v>
                </c:pt>
                <c:pt idx="20">
                  <c:v>23.0625</c:v>
                </c:pt>
                <c:pt idx="21">
                  <c:v>23.833333333333332</c:v>
                </c:pt>
                <c:pt idx="22">
                  <c:v>25.785714285714285</c:v>
                </c:pt>
                <c:pt idx="23">
                  <c:v>27.681818181818183</c:v>
                </c:pt>
                <c:pt idx="24">
                  <c:v>31.5</c:v>
                </c:pt>
                <c:pt idx="25">
                  <c:v>32.257352941176471</c:v>
                </c:pt>
                <c:pt idx="26">
                  <c:v>32.561224489795919</c:v>
                </c:pt>
                <c:pt idx="27">
                  <c:v>34.59375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EB-4667-BAE6-E4AE03C60BFF}"/>
            </c:ext>
          </c:extLst>
        </c:ser>
        <c:ser>
          <c:idx val="1"/>
          <c:order val="1"/>
          <c:tx>
            <c:strRef>
              <c:f>'D Task 4'!$I$1:$I$2</c:f>
              <c:strCache>
                <c:ptCount val="1"/>
                <c:pt idx="0">
                  <c:v>2dr SUV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2">
                  <a:shade val="80000"/>
                  <a:satMod val="150000"/>
                </a:schemeClr>
              </a:solidFill>
              <a:ln w="9525">
                <a:solidFill>
                  <a:schemeClr val="accent2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4'!$I$3:$I$31</c:f>
              <c:numCache>
                <c:formatCode>0.00</c:formatCode>
                <c:ptCount val="28"/>
                <c:pt idx="0">
                  <c:v>17.625</c:v>
                </c:pt>
                <c:pt idx="1">
                  <c:v>14.375</c:v>
                </c:pt>
                <c:pt idx="2">
                  <c:v>16.071428571428573</c:v>
                </c:pt>
                <c:pt idx="3">
                  <c:v>16.428571428571427</c:v>
                </c:pt>
                <c:pt idx="4">
                  <c:v>15.4375</c:v>
                </c:pt>
                <c:pt idx="5">
                  <c:v>14</c:v>
                </c:pt>
                <c:pt idx="6">
                  <c:v>18.100000000000001</c:v>
                </c:pt>
                <c:pt idx="7">
                  <c:v>20.333333333333332</c:v>
                </c:pt>
                <c:pt idx="8">
                  <c:v>24</c:v>
                </c:pt>
                <c:pt idx="9">
                  <c:v>16.375</c:v>
                </c:pt>
                <c:pt idx="10">
                  <c:v>16.5</c:v>
                </c:pt>
                <c:pt idx="11">
                  <c:v>16.5</c:v>
                </c:pt>
                <c:pt idx="12">
                  <c:v>16.625</c:v>
                </c:pt>
                <c:pt idx="13">
                  <c:v>16.416666666666668</c:v>
                </c:pt>
                <c:pt idx="14">
                  <c:v>16.5</c:v>
                </c:pt>
                <c:pt idx="15">
                  <c:v>16.5</c:v>
                </c:pt>
                <c:pt idx="25">
                  <c:v>25.5</c:v>
                </c:pt>
                <c:pt idx="26">
                  <c:v>25.5</c:v>
                </c:pt>
                <c:pt idx="27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EB-4667-BAE6-E4AE03C60BFF}"/>
            </c:ext>
          </c:extLst>
        </c:ser>
        <c:ser>
          <c:idx val="2"/>
          <c:order val="2"/>
          <c:tx>
            <c:strRef>
              <c:f>'D Task 4'!$J$1:$J$2</c:f>
              <c:strCache>
                <c:ptCount val="1"/>
                <c:pt idx="0">
                  <c:v>4dr Hatchback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3">
                  <a:shade val="80000"/>
                  <a:satMod val="15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4'!$J$3:$J$31</c:f>
              <c:numCache>
                <c:formatCode>0.00</c:formatCode>
                <c:ptCount val="28"/>
                <c:pt idx="0">
                  <c:v>26.5</c:v>
                </c:pt>
                <c:pt idx="2">
                  <c:v>24.75</c:v>
                </c:pt>
                <c:pt idx="3">
                  <c:v>25.1875</c:v>
                </c:pt>
                <c:pt idx="4">
                  <c:v>24.214285714285715</c:v>
                </c:pt>
                <c:pt idx="5">
                  <c:v>24.833333333333332</c:v>
                </c:pt>
                <c:pt idx="6">
                  <c:v>22.375</c:v>
                </c:pt>
                <c:pt idx="7">
                  <c:v>22.777777777777779</c:v>
                </c:pt>
                <c:pt idx="8">
                  <c:v>21.25</c:v>
                </c:pt>
                <c:pt idx="14">
                  <c:v>30.5</c:v>
                </c:pt>
                <c:pt idx="15">
                  <c:v>26.7</c:v>
                </c:pt>
                <c:pt idx="16">
                  <c:v>24.666666666666668</c:v>
                </c:pt>
                <c:pt idx="17">
                  <c:v>23</c:v>
                </c:pt>
                <c:pt idx="18">
                  <c:v>24.25</c:v>
                </c:pt>
                <c:pt idx="19">
                  <c:v>27.5</c:v>
                </c:pt>
                <c:pt idx="20">
                  <c:v>25.65625</c:v>
                </c:pt>
                <c:pt idx="21">
                  <c:v>25.189655172413794</c:v>
                </c:pt>
                <c:pt idx="22">
                  <c:v>28.273809523809526</c:v>
                </c:pt>
                <c:pt idx="23">
                  <c:v>29.490196078431371</c:v>
                </c:pt>
                <c:pt idx="24">
                  <c:v>44.648936170212764</c:v>
                </c:pt>
                <c:pt idx="25">
                  <c:v>38.763888888888886</c:v>
                </c:pt>
                <c:pt idx="26">
                  <c:v>39.868000000000002</c:v>
                </c:pt>
                <c:pt idx="27">
                  <c:v>37.525210084033617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EB-4667-BAE6-E4AE03C60BFF}"/>
            </c:ext>
          </c:extLst>
        </c:ser>
        <c:ser>
          <c:idx val="3"/>
          <c:order val="3"/>
          <c:tx>
            <c:strRef>
              <c:f>'D Task 4'!$K$1:$K$2</c:f>
              <c:strCache>
                <c:ptCount val="1"/>
                <c:pt idx="0">
                  <c:v>4dr SUV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4">
                  <a:shade val="80000"/>
                  <a:satMod val="150000"/>
                </a:schemeClr>
              </a:solidFill>
              <a:ln w="9525">
                <a:solidFill>
                  <a:schemeClr val="accent4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4'!$K$3:$K$31</c:f>
              <c:numCache>
                <c:formatCode>0.00</c:formatCode>
                <c:ptCount val="28"/>
                <c:pt idx="1">
                  <c:v>17.25</c:v>
                </c:pt>
                <c:pt idx="2">
                  <c:v>18.25</c:v>
                </c:pt>
                <c:pt idx="3">
                  <c:v>18.25</c:v>
                </c:pt>
                <c:pt idx="4">
                  <c:v>17.5</c:v>
                </c:pt>
                <c:pt idx="6">
                  <c:v>19.875</c:v>
                </c:pt>
                <c:pt idx="7">
                  <c:v>17.850000000000001</c:v>
                </c:pt>
                <c:pt idx="8">
                  <c:v>20.166666666666668</c:v>
                </c:pt>
                <c:pt idx="9">
                  <c:v>15.8</c:v>
                </c:pt>
                <c:pt idx="10">
                  <c:v>15.666666666666666</c:v>
                </c:pt>
                <c:pt idx="11">
                  <c:v>16.59090909090909</c:v>
                </c:pt>
                <c:pt idx="12">
                  <c:v>17.764705882352942</c:v>
                </c:pt>
                <c:pt idx="13">
                  <c:v>17.100000000000001</c:v>
                </c:pt>
                <c:pt idx="14">
                  <c:v>16.846938775510203</c:v>
                </c:pt>
                <c:pt idx="15">
                  <c:v>16.761904761904763</c:v>
                </c:pt>
                <c:pt idx="16">
                  <c:v>17.888888888888889</c:v>
                </c:pt>
                <c:pt idx="17">
                  <c:v>17.925925925925927</c:v>
                </c:pt>
                <c:pt idx="18">
                  <c:v>18.2734375</c:v>
                </c:pt>
                <c:pt idx="19">
                  <c:v>19.99462365591398</c:v>
                </c:pt>
                <c:pt idx="20">
                  <c:v>20.736363636363638</c:v>
                </c:pt>
                <c:pt idx="21">
                  <c:v>21.131944444444443</c:v>
                </c:pt>
                <c:pt idx="22">
                  <c:v>21.5</c:v>
                </c:pt>
                <c:pt idx="23">
                  <c:v>21.798245614035089</c:v>
                </c:pt>
                <c:pt idx="24">
                  <c:v>21.190082644628099</c:v>
                </c:pt>
                <c:pt idx="25">
                  <c:v>22.408921933085502</c:v>
                </c:pt>
                <c:pt idx="26">
                  <c:v>22.903418803418802</c:v>
                </c:pt>
                <c:pt idx="27">
                  <c:v>22.561974789915965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9EB-4667-BAE6-E4AE03C60BFF}"/>
            </c:ext>
          </c:extLst>
        </c:ser>
        <c:ser>
          <c:idx val="4"/>
          <c:order val="4"/>
          <c:tx>
            <c:strRef>
              <c:f>'D Task 4'!$L$1:$L$2</c:f>
              <c:strCache>
                <c:ptCount val="1"/>
                <c:pt idx="0">
                  <c:v>Cargo Minivan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5">
                  <a:shade val="80000"/>
                  <a:satMod val="150000"/>
                </a:schemeClr>
              </a:solidFill>
              <a:ln w="9525">
                <a:solidFill>
                  <a:schemeClr val="accent5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4'!$L$3:$L$31</c:f>
              <c:numCache>
                <c:formatCode>0.00</c:formatCode>
                <c:ptCount val="28"/>
                <c:pt idx="0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19.75</c:v>
                </c:pt>
                <c:pt idx="7">
                  <c:v>18</c:v>
                </c:pt>
                <c:pt idx="11">
                  <c:v>19</c:v>
                </c:pt>
                <c:pt idx="12">
                  <c:v>18.5</c:v>
                </c:pt>
                <c:pt idx="13">
                  <c:v>17.916666666666668</c:v>
                </c:pt>
                <c:pt idx="14">
                  <c:v>17.100000000000001</c:v>
                </c:pt>
                <c:pt idx="15">
                  <c:v>18.142857142857142</c:v>
                </c:pt>
                <c:pt idx="16">
                  <c:v>19.666666666666668</c:v>
                </c:pt>
                <c:pt idx="17">
                  <c:v>19.333333333333332</c:v>
                </c:pt>
                <c:pt idx="18">
                  <c:v>19.5</c:v>
                </c:pt>
                <c:pt idx="25">
                  <c:v>25</c:v>
                </c:pt>
                <c:pt idx="26">
                  <c:v>24.722222222222221</c:v>
                </c:pt>
                <c:pt idx="27">
                  <c:v>24.25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9EB-4667-BAE6-E4AE03C60BFF}"/>
            </c:ext>
          </c:extLst>
        </c:ser>
        <c:ser>
          <c:idx val="5"/>
          <c:order val="5"/>
          <c:tx>
            <c:strRef>
              <c:f>'D Task 4'!$M$1:$M$2</c:f>
              <c:strCache>
                <c:ptCount val="1"/>
                <c:pt idx="0">
                  <c:v>Cargo Van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6">
                  <a:shade val="80000"/>
                  <a:satMod val="150000"/>
                </a:schemeClr>
              </a:solidFill>
              <a:ln w="9525">
                <a:solidFill>
                  <a:schemeClr val="accent6"/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4'!$M$3:$M$31</c:f>
              <c:numCache>
                <c:formatCode>0.00</c:formatCode>
                <c:ptCount val="28"/>
                <c:pt idx="4">
                  <c:v>16.625</c:v>
                </c:pt>
                <c:pt idx="5">
                  <c:v>16.333333333333332</c:v>
                </c:pt>
                <c:pt idx="6">
                  <c:v>13.6</c:v>
                </c:pt>
                <c:pt idx="7">
                  <c:v>15.2</c:v>
                </c:pt>
                <c:pt idx="8">
                  <c:v>15</c:v>
                </c:pt>
                <c:pt idx="9">
                  <c:v>15</c:v>
                </c:pt>
                <c:pt idx="10">
                  <c:v>14.5</c:v>
                </c:pt>
                <c:pt idx="11">
                  <c:v>14.2</c:v>
                </c:pt>
                <c:pt idx="12">
                  <c:v>13.6</c:v>
                </c:pt>
                <c:pt idx="13">
                  <c:v>14</c:v>
                </c:pt>
                <c:pt idx="22">
                  <c:v>14.666666666666666</c:v>
                </c:pt>
                <c:pt idx="23">
                  <c:v>14.666666666666666</c:v>
                </c:pt>
                <c:pt idx="24">
                  <c:v>14.642857142857142</c:v>
                </c:pt>
                <c:pt idx="25">
                  <c:v>14</c:v>
                </c:pt>
                <c:pt idx="26">
                  <c:v>13.5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9EB-4667-BAE6-E4AE03C60BFF}"/>
            </c:ext>
          </c:extLst>
        </c:ser>
        <c:ser>
          <c:idx val="6"/>
          <c:order val="6"/>
          <c:tx>
            <c:strRef>
              <c:f>'D Task 4'!$N$1:$N$2</c:f>
              <c:strCache>
                <c:ptCount val="1"/>
                <c:pt idx="0">
                  <c:v>Convertible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>
                  <a:lumMod val="60000"/>
                  <a:shade val="80000"/>
                  <a:satMod val="15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4'!$N$3:$N$31</c:f>
              <c:numCache>
                <c:formatCode>0.00</c:formatCode>
                <c:ptCount val="28"/>
                <c:pt idx="0">
                  <c:v>19.5</c:v>
                </c:pt>
                <c:pt idx="1">
                  <c:v>19.25</c:v>
                </c:pt>
                <c:pt idx="2">
                  <c:v>21</c:v>
                </c:pt>
                <c:pt idx="3">
                  <c:v>20.363636363636363</c:v>
                </c:pt>
                <c:pt idx="4">
                  <c:v>21.875</c:v>
                </c:pt>
                <c:pt idx="5">
                  <c:v>20.625</c:v>
                </c:pt>
                <c:pt idx="6">
                  <c:v>20.6</c:v>
                </c:pt>
                <c:pt idx="7">
                  <c:v>21.857142857142858</c:v>
                </c:pt>
                <c:pt idx="8">
                  <c:v>20.333333333333332</c:v>
                </c:pt>
                <c:pt idx="9">
                  <c:v>18.25</c:v>
                </c:pt>
                <c:pt idx="10">
                  <c:v>21.428571428571427</c:v>
                </c:pt>
                <c:pt idx="11">
                  <c:v>20.09375</c:v>
                </c:pt>
                <c:pt idx="12">
                  <c:v>20.642857142857142</c:v>
                </c:pt>
                <c:pt idx="13">
                  <c:v>17.192307692307693</c:v>
                </c:pt>
                <c:pt idx="14">
                  <c:v>17.2</c:v>
                </c:pt>
                <c:pt idx="15">
                  <c:v>17.727272727272727</c:v>
                </c:pt>
                <c:pt idx="16">
                  <c:v>19</c:v>
                </c:pt>
                <c:pt idx="17">
                  <c:v>19.16</c:v>
                </c:pt>
                <c:pt idx="18">
                  <c:v>19.61904761904762</c:v>
                </c:pt>
                <c:pt idx="19">
                  <c:v>20</c:v>
                </c:pt>
                <c:pt idx="20">
                  <c:v>20.473684210526315</c:v>
                </c:pt>
                <c:pt idx="21">
                  <c:v>20.222222222222221</c:v>
                </c:pt>
                <c:pt idx="22">
                  <c:v>19.46153846153846</c:v>
                </c:pt>
                <c:pt idx="23">
                  <c:v>19.34090909090909</c:v>
                </c:pt>
                <c:pt idx="24">
                  <c:v>22.203947368421051</c:v>
                </c:pt>
                <c:pt idx="25">
                  <c:v>23.167832167832167</c:v>
                </c:pt>
                <c:pt idx="26">
                  <c:v>23.3</c:v>
                </c:pt>
                <c:pt idx="27">
                  <c:v>23.651315789473685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9EB-4667-BAE6-E4AE03C60BFF}"/>
            </c:ext>
          </c:extLst>
        </c:ser>
        <c:ser>
          <c:idx val="7"/>
          <c:order val="7"/>
          <c:tx>
            <c:strRef>
              <c:f>'D Task 4'!$O$1:$O$2</c:f>
              <c:strCache>
                <c:ptCount val="1"/>
                <c:pt idx="0">
                  <c:v>Convertible SUV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2">
                  <a:lumMod val="60000"/>
                  <a:shade val="80000"/>
                  <a:satMod val="15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4'!$O$3:$O$31</c:f>
              <c:numCache>
                <c:formatCode>0.00</c:formatCode>
                <c:ptCount val="28"/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22.5</c:v>
                </c:pt>
                <c:pt idx="7">
                  <c:v>19.333333333333332</c:v>
                </c:pt>
                <c:pt idx="8">
                  <c:v>22.5</c:v>
                </c:pt>
                <c:pt idx="12">
                  <c:v>21.642857142857142</c:v>
                </c:pt>
                <c:pt idx="13">
                  <c:v>21.7</c:v>
                </c:pt>
                <c:pt idx="22">
                  <c:v>19.5</c:v>
                </c:pt>
                <c:pt idx="23">
                  <c:v>19.5</c:v>
                </c:pt>
                <c:pt idx="24">
                  <c:v>19.5</c:v>
                </c:pt>
                <c:pt idx="27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9EB-4667-BAE6-E4AE03C60BFF}"/>
            </c:ext>
          </c:extLst>
        </c:ser>
        <c:ser>
          <c:idx val="8"/>
          <c:order val="8"/>
          <c:tx>
            <c:strRef>
              <c:f>'D Task 4'!$P$1:$P$2</c:f>
              <c:strCache>
                <c:ptCount val="1"/>
                <c:pt idx="0">
                  <c:v>Coupe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3">
                  <a:lumMod val="60000"/>
                  <a:shade val="80000"/>
                  <a:satMod val="15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4'!$P$3:$P$31</c:f>
              <c:numCache>
                <c:formatCode>0.00</c:formatCode>
                <c:ptCount val="28"/>
                <c:pt idx="0">
                  <c:v>20.681818181818183</c:v>
                </c:pt>
                <c:pt idx="1">
                  <c:v>22.46875</c:v>
                </c:pt>
                <c:pt idx="2">
                  <c:v>23.545454545454547</c:v>
                </c:pt>
                <c:pt idx="3">
                  <c:v>23.272727272727273</c:v>
                </c:pt>
                <c:pt idx="4">
                  <c:v>22.738095238095237</c:v>
                </c:pt>
                <c:pt idx="5">
                  <c:v>21.862068965517242</c:v>
                </c:pt>
                <c:pt idx="6">
                  <c:v>23.083333333333332</c:v>
                </c:pt>
                <c:pt idx="7">
                  <c:v>23.196428571428573</c:v>
                </c:pt>
                <c:pt idx="8">
                  <c:v>22.107142857142858</c:v>
                </c:pt>
                <c:pt idx="9">
                  <c:v>22.75</c:v>
                </c:pt>
                <c:pt idx="10">
                  <c:v>20.666666666666668</c:v>
                </c:pt>
                <c:pt idx="11">
                  <c:v>17.088235294117649</c:v>
                </c:pt>
                <c:pt idx="12">
                  <c:v>19.649999999999999</c:v>
                </c:pt>
                <c:pt idx="13">
                  <c:v>20.136363636363637</c:v>
                </c:pt>
                <c:pt idx="14">
                  <c:v>21.4</c:v>
                </c:pt>
                <c:pt idx="15">
                  <c:v>22.0625</c:v>
                </c:pt>
                <c:pt idx="16">
                  <c:v>20.24074074074074</c:v>
                </c:pt>
                <c:pt idx="17">
                  <c:v>21.35</c:v>
                </c:pt>
                <c:pt idx="18">
                  <c:v>20.960526315789473</c:v>
                </c:pt>
                <c:pt idx="19">
                  <c:v>20.25</c:v>
                </c:pt>
                <c:pt idx="20">
                  <c:v>19.847826086956523</c:v>
                </c:pt>
                <c:pt idx="21">
                  <c:v>19.267857142857142</c:v>
                </c:pt>
                <c:pt idx="22">
                  <c:v>18.671428571428571</c:v>
                </c:pt>
                <c:pt idx="23">
                  <c:v>21.267441860465116</c:v>
                </c:pt>
                <c:pt idx="24">
                  <c:v>19.292207792207794</c:v>
                </c:pt>
                <c:pt idx="25">
                  <c:v>21.965608465608465</c:v>
                </c:pt>
                <c:pt idx="26">
                  <c:v>22.807692307692307</c:v>
                </c:pt>
                <c:pt idx="27">
                  <c:v>23.53448275862069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9EB-4667-BAE6-E4AE03C60BFF}"/>
            </c:ext>
          </c:extLst>
        </c:ser>
        <c:ser>
          <c:idx val="9"/>
          <c:order val="9"/>
          <c:tx>
            <c:strRef>
              <c:f>'D Task 4'!$Q$1:$Q$2</c:f>
              <c:strCache>
                <c:ptCount val="1"/>
                <c:pt idx="0">
                  <c:v>Crew Cab Pickup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4">
                  <a:lumMod val="60000"/>
                  <a:shade val="80000"/>
                  <a:satMod val="15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4'!$Q$3:$Q$31</c:f>
              <c:numCache>
                <c:formatCode>0.00</c:formatCode>
                <c:ptCount val="28"/>
                <c:pt idx="12">
                  <c:v>15</c:v>
                </c:pt>
                <c:pt idx="13">
                  <c:v>16</c:v>
                </c:pt>
                <c:pt idx="14">
                  <c:v>19.333333333333332</c:v>
                </c:pt>
                <c:pt idx="15">
                  <c:v>20.2</c:v>
                </c:pt>
                <c:pt idx="16">
                  <c:v>17.03846153846154</c:v>
                </c:pt>
                <c:pt idx="17">
                  <c:v>15.866666666666667</c:v>
                </c:pt>
                <c:pt idx="18">
                  <c:v>16.03409090909091</c:v>
                </c:pt>
                <c:pt idx="19">
                  <c:v>16.5</c:v>
                </c:pt>
                <c:pt idx="20">
                  <c:v>16.472972972972972</c:v>
                </c:pt>
                <c:pt idx="21">
                  <c:v>18.850000000000001</c:v>
                </c:pt>
                <c:pt idx="22">
                  <c:v>19.016666666666666</c:v>
                </c:pt>
                <c:pt idx="23">
                  <c:v>18.931818181818183</c:v>
                </c:pt>
                <c:pt idx="24">
                  <c:v>16.035714285714285</c:v>
                </c:pt>
                <c:pt idx="25">
                  <c:v>19.166666666666668</c:v>
                </c:pt>
                <c:pt idx="26">
                  <c:v>19.394736842105264</c:v>
                </c:pt>
                <c:pt idx="27">
                  <c:v>19.076923076923077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9EB-4667-BAE6-E4AE03C60BFF}"/>
            </c:ext>
          </c:extLst>
        </c:ser>
        <c:ser>
          <c:idx val="10"/>
          <c:order val="10"/>
          <c:tx>
            <c:strRef>
              <c:f>'D Task 4'!$R$1:$R$2</c:f>
              <c:strCache>
                <c:ptCount val="1"/>
                <c:pt idx="0">
                  <c:v>Extended Cab Pickup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5">
                  <a:lumMod val="60000"/>
                  <a:shade val="80000"/>
                  <a:satMod val="15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4'!$R$3:$R$31</c:f>
              <c:numCache>
                <c:formatCode>0.00</c:formatCode>
                <c:ptCount val="28"/>
                <c:pt idx="0">
                  <c:v>20</c:v>
                </c:pt>
                <c:pt idx="1">
                  <c:v>14.083333333333334</c:v>
                </c:pt>
                <c:pt idx="2">
                  <c:v>13.5</c:v>
                </c:pt>
                <c:pt idx="3">
                  <c:v>15.136363636363637</c:v>
                </c:pt>
                <c:pt idx="4">
                  <c:v>18.142857142857142</c:v>
                </c:pt>
                <c:pt idx="5">
                  <c:v>17.954545454545453</c:v>
                </c:pt>
                <c:pt idx="6">
                  <c:v>18</c:v>
                </c:pt>
                <c:pt idx="7">
                  <c:v>16.142857142857142</c:v>
                </c:pt>
                <c:pt idx="8">
                  <c:v>16.328125</c:v>
                </c:pt>
                <c:pt idx="9">
                  <c:v>16.28846153846154</c:v>
                </c:pt>
                <c:pt idx="10">
                  <c:v>18.1875</c:v>
                </c:pt>
                <c:pt idx="11">
                  <c:v>16.642857142857142</c:v>
                </c:pt>
                <c:pt idx="12">
                  <c:v>17.805555555555557</c:v>
                </c:pt>
                <c:pt idx="13">
                  <c:v>18.333333333333332</c:v>
                </c:pt>
                <c:pt idx="14">
                  <c:v>15.75</c:v>
                </c:pt>
                <c:pt idx="17">
                  <c:v>16.093220338983052</c:v>
                </c:pt>
                <c:pt idx="18">
                  <c:v>17.111111111111111</c:v>
                </c:pt>
                <c:pt idx="19">
                  <c:v>17.681818181818183</c:v>
                </c:pt>
                <c:pt idx="20">
                  <c:v>18.647058823529413</c:v>
                </c:pt>
                <c:pt idx="21">
                  <c:v>19.55</c:v>
                </c:pt>
                <c:pt idx="22">
                  <c:v>20.125</c:v>
                </c:pt>
                <c:pt idx="24">
                  <c:v>14.9</c:v>
                </c:pt>
                <c:pt idx="25">
                  <c:v>18.972527472527471</c:v>
                </c:pt>
                <c:pt idx="26">
                  <c:v>19.107954545454547</c:v>
                </c:pt>
                <c:pt idx="27">
                  <c:v>18.467105263157894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9EB-4667-BAE6-E4AE03C60BFF}"/>
            </c:ext>
          </c:extLst>
        </c:ser>
        <c:ser>
          <c:idx val="11"/>
          <c:order val="11"/>
          <c:tx>
            <c:strRef>
              <c:f>'D Task 4'!$S$1:$S$2</c:f>
              <c:strCache>
                <c:ptCount val="1"/>
                <c:pt idx="0">
                  <c:v>Passenger Minivan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6">
                  <a:lumMod val="60000"/>
                  <a:shade val="80000"/>
                  <a:satMod val="15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4'!$S$3:$S$31</c:f>
              <c:numCache>
                <c:formatCode>0.00</c:formatCode>
                <c:ptCount val="28"/>
                <c:pt idx="0">
                  <c:v>17.850000000000001</c:v>
                </c:pt>
                <c:pt idx="1">
                  <c:v>17</c:v>
                </c:pt>
                <c:pt idx="4">
                  <c:v>19</c:v>
                </c:pt>
                <c:pt idx="5">
                  <c:v>17.649999999999999</c:v>
                </c:pt>
                <c:pt idx="6">
                  <c:v>18.111111111111111</c:v>
                </c:pt>
                <c:pt idx="7">
                  <c:v>17.888888888888889</c:v>
                </c:pt>
                <c:pt idx="8">
                  <c:v>20</c:v>
                </c:pt>
                <c:pt idx="9">
                  <c:v>19.333333333333332</c:v>
                </c:pt>
                <c:pt idx="10">
                  <c:v>19.75</c:v>
                </c:pt>
                <c:pt idx="11">
                  <c:v>18.600000000000001</c:v>
                </c:pt>
                <c:pt idx="12">
                  <c:v>18.9375</c:v>
                </c:pt>
                <c:pt idx="13">
                  <c:v>19.216216216216218</c:v>
                </c:pt>
                <c:pt idx="14">
                  <c:v>19.05</c:v>
                </c:pt>
                <c:pt idx="15">
                  <c:v>18.74074074074074</c:v>
                </c:pt>
                <c:pt idx="16">
                  <c:v>19.125</c:v>
                </c:pt>
                <c:pt idx="17">
                  <c:v>19.34375</c:v>
                </c:pt>
                <c:pt idx="18">
                  <c:v>19.5</c:v>
                </c:pt>
                <c:pt idx="20">
                  <c:v>20.142857142857142</c:v>
                </c:pt>
                <c:pt idx="21">
                  <c:v>21</c:v>
                </c:pt>
                <c:pt idx="22">
                  <c:v>21</c:v>
                </c:pt>
                <c:pt idx="23">
                  <c:v>24.875</c:v>
                </c:pt>
                <c:pt idx="24">
                  <c:v>22.625</c:v>
                </c:pt>
                <c:pt idx="25">
                  <c:v>21.91346153846154</c:v>
                </c:pt>
                <c:pt idx="26">
                  <c:v>21.76923076923077</c:v>
                </c:pt>
                <c:pt idx="27">
                  <c:v>22.194444444444443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9EB-4667-BAE6-E4AE03C60BFF}"/>
            </c:ext>
          </c:extLst>
        </c:ser>
        <c:ser>
          <c:idx val="12"/>
          <c:order val="12"/>
          <c:tx>
            <c:strRef>
              <c:f>'D Task 4'!$T$1:$T$2</c:f>
              <c:strCache>
                <c:ptCount val="1"/>
                <c:pt idx="0">
                  <c:v>Passenger Van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>
                  <a:lumMod val="80000"/>
                  <a:lumOff val="20000"/>
                  <a:shade val="80000"/>
                  <a:satMod val="15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4'!$T$3:$T$31</c:f>
              <c:numCache>
                <c:formatCode>0.00</c:formatCode>
                <c:ptCount val="28"/>
                <c:pt idx="4">
                  <c:v>14.166666666666666</c:v>
                </c:pt>
                <c:pt idx="5">
                  <c:v>14</c:v>
                </c:pt>
                <c:pt idx="6">
                  <c:v>13</c:v>
                </c:pt>
                <c:pt idx="7">
                  <c:v>14.5</c:v>
                </c:pt>
                <c:pt idx="8">
                  <c:v>14.5</c:v>
                </c:pt>
                <c:pt idx="10">
                  <c:v>13.25</c:v>
                </c:pt>
                <c:pt idx="11">
                  <c:v>13.25</c:v>
                </c:pt>
                <c:pt idx="12">
                  <c:v>14</c:v>
                </c:pt>
                <c:pt idx="22">
                  <c:v>13.5</c:v>
                </c:pt>
                <c:pt idx="23">
                  <c:v>13.5</c:v>
                </c:pt>
                <c:pt idx="24">
                  <c:v>14.0625</c:v>
                </c:pt>
                <c:pt idx="25">
                  <c:v>15.428571428571429</c:v>
                </c:pt>
                <c:pt idx="26">
                  <c:v>15.214285714285714</c:v>
                </c:pt>
                <c:pt idx="27">
                  <c:v>16.5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9EB-4667-BAE6-E4AE03C60BFF}"/>
            </c:ext>
          </c:extLst>
        </c:ser>
        <c:ser>
          <c:idx val="13"/>
          <c:order val="13"/>
          <c:tx>
            <c:strRef>
              <c:f>'D Task 4'!$U$1:$U$2</c:f>
              <c:strCache>
                <c:ptCount val="1"/>
                <c:pt idx="0">
                  <c:v>Regular Cab Pickup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2">
                  <a:lumMod val="80000"/>
                  <a:lumOff val="20000"/>
                  <a:shade val="80000"/>
                  <a:satMod val="15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4'!$U$3:$U$31</c:f>
              <c:numCache>
                <c:formatCode>0.00</c:formatCode>
                <c:ptCount val="28"/>
                <c:pt idx="0">
                  <c:v>20</c:v>
                </c:pt>
                <c:pt idx="1">
                  <c:v>15.428571428571429</c:v>
                </c:pt>
                <c:pt idx="2">
                  <c:v>16.428571428571427</c:v>
                </c:pt>
                <c:pt idx="3">
                  <c:v>15.75</c:v>
                </c:pt>
                <c:pt idx="4">
                  <c:v>18.8</c:v>
                </c:pt>
                <c:pt idx="5">
                  <c:v>18.3125</c:v>
                </c:pt>
                <c:pt idx="6">
                  <c:v>20</c:v>
                </c:pt>
                <c:pt idx="7">
                  <c:v>16.5</c:v>
                </c:pt>
                <c:pt idx="8">
                  <c:v>16.833333333333332</c:v>
                </c:pt>
                <c:pt idx="9">
                  <c:v>16.357142857142858</c:v>
                </c:pt>
                <c:pt idx="10">
                  <c:v>18.666666666666668</c:v>
                </c:pt>
                <c:pt idx="11">
                  <c:v>20.428571428571427</c:v>
                </c:pt>
                <c:pt idx="12">
                  <c:v>19.366666666666667</c:v>
                </c:pt>
                <c:pt idx="13">
                  <c:v>21.208333333333332</c:v>
                </c:pt>
                <c:pt idx="14">
                  <c:v>16.23076923076923</c:v>
                </c:pt>
                <c:pt idx="15">
                  <c:v>16</c:v>
                </c:pt>
                <c:pt idx="16">
                  <c:v>16</c:v>
                </c:pt>
                <c:pt idx="17">
                  <c:v>17.192307692307693</c:v>
                </c:pt>
                <c:pt idx="18">
                  <c:v>16.055555555555557</c:v>
                </c:pt>
                <c:pt idx="19">
                  <c:v>19.285714285714285</c:v>
                </c:pt>
                <c:pt idx="20">
                  <c:v>18.40909090909091</c:v>
                </c:pt>
                <c:pt idx="21">
                  <c:v>24.5</c:v>
                </c:pt>
                <c:pt idx="22">
                  <c:v>20.875</c:v>
                </c:pt>
                <c:pt idx="25">
                  <c:v>19.928571428571427</c:v>
                </c:pt>
                <c:pt idx="26">
                  <c:v>19.735294117647058</c:v>
                </c:pt>
                <c:pt idx="27">
                  <c:v>19.735294117647058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9EB-4667-BAE6-E4AE03C60BFF}"/>
            </c:ext>
          </c:extLst>
        </c:ser>
        <c:ser>
          <c:idx val="14"/>
          <c:order val="14"/>
          <c:tx>
            <c:strRef>
              <c:f>'D Task 4'!$V$1:$V$2</c:f>
              <c:strCache>
                <c:ptCount val="1"/>
                <c:pt idx="0">
                  <c:v>Sedan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3">
                  <a:lumMod val="80000"/>
                  <a:lumOff val="20000"/>
                  <a:shade val="80000"/>
                  <a:satMod val="15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4'!$V$3:$V$31</c:f>
              <c:numCache>
                <c:formatCode>0.00</c:formatCode>
                <c:ptCount val="28"/>
                <c:pt idx="0">
                  <c:v>20.28846153846154</c:v>
                </c:pt>
                <c:pt idx="1">
                  <c:v>20.861111111111111</c:v>
                </c:pt>
                <c:pt idx="2">
                  <c:v>20.987500000000001</c:v>
                </c:pt>
                <c:pt idx="3">
                  <c:v>21.92</c:v>
                </c:pt>
                <c:pt idx="4">
                  <c:v>21.421875</c:v>
                </c:pt>
                <c:pt idx="5">
                  <c:v>20.307692307692307</c:v>
                </c:pt>
                <c:pt idx="6">
                  <c:v>21.805555555555557</c:v>
                </c:pt>
                <c:pt idx="7">
                  <c:v>21.578947368421051</c:v>
                </c:pt>
                <c:pt idx="8">
                  <c:v>21.75</c:v>
                </c:pt>
                <c:pt idx="9">
                  <c:v>22.828125</c:v>
                </c:pt>
                <c:pt idx="10">
                  <c:v>23.181818181818183</c:v>
                </c:pt>
                <c:pt idx="11">
                  <c:v>23.80188679245283</c:v>
                </c:pt>
                <c:pt idx="12">
                  <c:v>22.3</c:v>
                </c:pt>
                <c:pt idx="13">
                  <c:v>22.951923076923077</c:v>
                </c:pt>
                <c:pt idx="14">
                  <c:v>22.311594202898551</c:v>
                </c:pt>
                <c:pt idx="15">
                  <c:v>22.139344262295083</c:v>
                </c:pt>
                <c:pt idx="16">
                  <c:v>21.237500000000001</c:v>
                </c:pt>
                <c:pt idx="17">
                  <c:v>21.743589743589745</c:v>
                </c:pt>
                <c:pt idx="18">
                  <c:v>22.565217391304348</c:v>
                </c:pt>
                <c:pt idx="19">
                  <c:v>22.545454545454547</c:v>
                </c:pt>
                <c:pt idx="20">
                  <c:v>22.284615384615385</c:v>
                </c:pt>
                <c:pt idx="21">
                  <c:v>23.188311688311689</c:v>
                </c:pt>
                <c:pt idx="22">
                  <c:v>23.574074074074073</c:v>
                </c:pt>
                <c:pt idx="23">
                  <c:v>25.2734375</c:v>
                </c:pt>
                <c:pt idx="24">
                  <c:v>28.247663551401867</c:v>
                </c:pt>
                <c:pt idx="25">
                  <c:v>28.0177304964539</c:v>
                </c:pt>
                <c:pt idx="26">
                  <c:v>28.338870431893689</c:v>
                </c:pt>
                <c:pt idx="27">
                  <c:v>27.992273730684328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9EB-4667-BAE6-E4AE03C60BFF}"/>
            </c:ext>
          </c:extLst>
        </c:ser>
        <c:ser>
          <c:idx val="15"/>
          <c:order val="15"/>
          <c:tx>
            <c:strRef>
              <c:f>'D Task 4'!$W$1:$W$2</c:f>
              <c:strCache>
                <c:ptCount val="1"/>
                <c:pt idx="0">
                  <c:v>Wagon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50800" dist="38100" dir="27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4">
                  <a:lumMod val="80000"/>
                  <a:lumOff val="20000"/>
                  <a:shade val="80000"/>
                  <a:satMod val="15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  <a:round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</c:marker>
          <c:cat>
            <c:strRef>
              <c:f>'D Task 4'!$G$3:$G$31</c:f>
              <c:strCach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strCache>
            </c:strRef>
          </c:cat>
          <c:val>
            <c:numRef>
              <c:f>'D Task 4'!$W$3:$W$31</c:f>
              <c:numCache>
                <c:formatCode>0.00</c:formatCode>
                <c:ptCount val="28"/>
                <c:pt idx="0">
                  <c:v>20.55</c:v>
                </c:pt>
                <c:pt idx="1">
                  <c:v>19.681818181818183</c:v>
                </c:pt>
                <c:pt idx="2">
                  <c:v>21</c:v>
                </c:pt>
                <c:pt idx="3">
                  <c:v>21.416666666666668</c:v>
                </c:pt>
                <c:pt idx="4">
                  <c:v>20.545454545454547</c:v>
                </c:pt>
                <c:pt idx="5">
                  <c:v>20.166666666666668</c:v>
                </c:pt>
                <c:pt idx="6">
                  <c:v>20.571428571428573</c:v>
                </c:pt>
                <c:pt idx="7">
                  <c:v>20.8</c:v>
                </c:pt>
                <c:pt idx="8">
                  <c:v>19.5</c:v>
                </c:pt>
                <c:pt idx="10">
                  <c:v>27.5</c:v>
                </c:pt>
                <c:pt idx="11">
                  <c:v>27.75</c:v>
                </c:pt>
                <c:pt idx="12">
                  <c:v>25.444444444444443</c:v>
                </c:pt>
                <c:pt idx="13">
                  <c:v>20.75</c:v>
                </c:pt>
                <c:pt idx="14">
                  <c:v>19.5</c:v>
                </c:pt>
                <c:pt idx="15">
                  <c:v>21.305555555555557</c:v>
                </c:pt>
                <c:pt idx="16">
                  <c:v>21.717391304347824</c:v>
                </c:pt>
                <c:pt idx="17">
                  <c:v>21.15</c:v>
                </c:pt>
                <c:pt idx="18">
                  <c:v>21.042857142857144</c:v>
                </c:pt>
                <c:pt idx="19">
                  <c:v>22.833333333333332</c:v>
                </c:pt>
                <c:pt idx="20">
                  <c:v>24.630434782608695</c:v>
                </c:pt>
                <c:pt idx="21">
                  <c:v>24.866666666666667</c:v>
                </c:pt>
                <c:pt idx="22">
                  <c:v>26.382352941176471</c:v>
                </c:pt>
                <c:pt idx="23">
                  <c:v>25.644736842105264</c:v>
                </c:pt>
                <c:pt idx="24">
                  <c:v>25.53409090909091</c:v>
                </c:pt>
                <c:pt idx="25">
                  <c:v>29.878787878787879</c:v>
                </c:pt>
                <c:pt idx="26">
                  <c:v>30.716666666666665</c:v>
                </c:pt>
                <c:pt idx="27">
                  <c:v>27.891891891891891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9EB-4667-BAE6-E4AE03C60B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6981023"/>
        <c:axId val="1236969983"/>
      </c:lineChart>
      <c:catAx>
        <c:axId val="123698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69983"/>
        <c:crosses val="autoZero"/>
        <c:auto val="1"/>
        <c:lblAlgn val="ctr"/>
        <c:lblOffset val="100"/>
        <c:noMultiLvlLbl val="0"/>
      </c:catAx>
      <c:valAx>
        <c:axId val="123696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81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  <a:lumOff val="5000"/>
      </a:schemeClr>
    </a:solidFill>
    <a:ln w="31750">
      <a:solidFill>
        <a:srgbClr val="0070C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Relationship Between HP, MPG and MSRP across Different Car Brands</a:t>
            </a:r>
            <a:endParaRPr lang="en-IN" sz="1800">
              <a:solidFill>
                <a:srgbClr val="FFC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2970821682543334E-2"/>
          <c:y val="0.17402402402402403"/>
          <c:w val="0.93027005007864993"/>
          <c:h val="0.72741741741741739"/>
        </c:manualLayout>
      </c:layout>
      <c:bubbleChart>
        <c:varyColors val="1"/>
        <c:ser>
          <c:idx val="0"/>
          <c:order val="0"/>
          <c:invertIfNegative val="0"/>
          <c:dPt>
            <c:idx val="0"/>
            <c:invertIfNegative val="0"/>
            <c:bubble3D val="1"/>
            <c:spPr>
              <a:solidFill>
                <a:schemeClr val="accent1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1-48D6-4B74-9BF7-12F313973003}"/>
              </c:ext>
            </c:extLst>
          </c:dPt>
          <c:dPt>
            <c:idx val="1"/>
            <c:invertIfNegative val="0"/>
            <c:bubble3D val="1"/>
            <c:spPr>
              <a:solidFill>
                <a:schemeClr val="accent2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3-48D6-4B74-9BF7-12F313973003}"/>
              </c:ext>
            </c:extLst>
          </c:dPt>
          <c:dPt>
            <c:idx val="2"/>
            <c:invertIfNegative val="0"/>
            <c:bubble3D val="1"/>
            <c:spPr>
              <a:solidFill>
                <a:schemeClr val="accent3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5-48D6-4B74-9BF7-12F313973003}"/>
              </c:ext>
            </c:extLst>
          </c:dPt>
          <c:dPt>
            <c:idx val="3"/>
            <c:invertIfNegative val="0"/>
            <c:bubble3D val="1"/>
            <c:spPr>
              <a:solidFill>
                <a:schemeClr val="accent4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7-48D6-4B74-9BF7-12F313973003}"/>
              </c:ext>
            </c:extLst>
          </c:dPt>
          <c:dPt>
            <c:idx val="4"/>
            <c:invertIfNegative val="0"/>
            <c:bubble3D val="1"/>
            <c:spPr>
              <a:solidFill>
                <a:schemeClr val="accent5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9-48D6-4B74-9BF7-12F313973003}"/>
              </c:ext>
            </c:extLst>
          </c:dPt>
          <c:dPt>
            <c:idx val="5"/>
            <c:invertIfNegative val="0"/>
            <c:bubble3D val="1"/>
            <c:spPr>
              <a:solidFill>
                <a:schemeClr val="accent6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B-48D6-4B74-9BF7-12F313973003}"/>
              </c:ext>
            </c:extLst>
          </c:dPt>
          <c:dPt>
            <c:idx val="6"/>
            <c:invertIfNegative val="0"/>
            <c:bubble3D val="1"/>
            <c:spPr>
              <a:solidFill>
                <a:schemeClr val="accent1">
                  <a:lumMod val="6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D-48D6-4B74-9BF7-12F313973003}"/>
              </c:ext>
            </c:extLst>
          </c:dPt>
          <c:dPt>
            <c:idx val="7"/>
            <c:invertIfNegative val="0"/>
            <c:bubble3D val="1"/>
            <c:spPr>
              <a:solidFill>
                <a:schemeClr val="accent2">
                  <a:lumMod val="6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F-48D6-4B74-9BF7-12F313973003}"/>
              </c:ext>
            </c:extLst>
          </c:dPt>
          <c:dPt>
            <c:idx val="8"/>
            <c:invertIfNegative val="0"/>
            <c:bubble3D val="1"/>
            <c:spPr>
              <a:solidFill>
                <a:schemeClr val="accent3">
                  <a:lumMod val="6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11-48D6-4B74-9BF7-12F313973003}"/>
              </c:ext>
            </c:extLst>
          </c:dPt>
          <c:dPt>
            <c:idx val="9"/>
            <c:invertIfNegative val="0"/>
            <c:bubble3D val="1"/>
            <c:spPr>
              <a:solidFill>
                <a:schemeClr val="accent4">
                  <a:lumMod val="6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13-48D6-4B74-9BF7-12F313973003}"/>
              </c:ext>
            </c:extLst>
          </c:dPt>
          <c:dPt>
            <c:idx val="10"/>
            <c:invertIfNegative val="0"/>
            <c:bubble3D val="1"/>
            <c:spPr>
              <a:solidFill>
                <a:schemeClr val="accent5">
                  <a:lumMod val="6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15-48D6-4B74-9BF7-12F313973003}"/>
              </c:ext>
            </c:extLst>
          </c:dPt>
          <c:dPt>
            <c:idx val="11"/>
            <c:invertIfNegative val="0"/>
            <c:bubble3D val="1"/>
            <c:spPr>
              <a:solidFill>
                <a:schemeClr val="accent6">
                  <a:lumMod val="6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17-48D6-4B74-9BF7-12F313973003}"/>
              </c:ext>
            </c:extLst>
          </c:dPt>
          <c:dPt>
            <c:idx val="12"/>
            <c:invertIfNegative val="0"/>
            <c:bubble3D val="1"/>
            <c:spPr>
              <a:solidFill>
                <a:schemeClr val="accent1">
                  <a:lumMod val="80000"/>
                  <a:lumOff val="2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19-48D6-4B74-9BF7-12F313973003}"/>
              </c:ext>
            </c:extLst>
          </c:dPt>
          <c:dPt>
            <c:idx val="13"/>
            <c:invertIfNegative val="0"/>
            <c:bubble3D val="1"/>
            <c:spPr>
              <a:solidFill>
                <a:schemeClr val="accent2">
                  <a:lumMod val="80000"/>
                  <a:lumOff val="2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1B-48D6-4B74-9BF7-12F313973003}"/>
              </c:ext>
            </c:extLst>
          </c:dPt>
          <c:dPt>
            <c:idx val="14"/>
            <c:invertIfNegative val="0"/>
            <c:bubble3D val="1"/>
            <c:spPr>
              <a:solidFill>
                <a:schemeClr val="accent3">
                  <a:lumMod val="80000"/>
                  <a:lumOff val="2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1D-48D6-4B74-9BF7-12F313973003}"/>
              </c:ext>
            </c:extLst>
          </c:dPt>
          <c:dPt>
            <c:idx val="15"/>
            <c:invertIfNegative val="0"/>
            <c:bubble3D val="1"/>
            <c:spPr>
              <a:solidFill>
                <a:schemeClr val="accent4">
                  <a:lumMod val="80000"/>
                  <a:lumOff val="2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1F-48D6-4B74-9BF7-12F313973003}"/>
              </c:ext>
            </c:extLst>
          </c:dPt>
          <c:dPt>
            <c:idx val="16"/>
            <c:invertIfNegative val="0"/>
            <c:bubble3D val="1"/>
            <c:spPr>
              <a:solidFill>
                <a:schemeClr val="accent5">
                  <a:lumMod val="80000"/>
                  <a:lumOff val="2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21-48D6-4B74-9BF7-12F313973003}"/>
              </c:ext>
            </c:extLst>
          </c:dPt>
          <c:dPt>
            <c:idx val="17"/>
            <c:invertIfNegative val="0"/>
            <c:bubble3D val="1"/>
            <c:spPr>
              <a:solidFill>
                <a:schemeClr val="accent6">
                  <a:lumMod val="80000"/>
                  <a:lumOff val="2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23-48D6-4B74-9BF7-12F313973003}"/>
              </c:ext>
            </c:extLst>
          </c:dPt>
          <c:dPt>
            <c:idx val="18"/>
            <c:invertIfNegative val="0"/>
            <c:bubble3D val="1"/>
            <c:spPr>
              <a:solidFill>
                <a:schemeClr val="accent1">
                  <a:lumMod val="8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25-48D6-4B74-9BF7-12F313973003}"/>
              </c:ext>
            </c:extLst>
          </c:dPt>
          <c:dPt>
            <c:idx val="19"/>
            <c:invertIfNegative val="0"/>
            <c:bubble3D val="1"/>
            <c:spPr>
              <a:solidFill>
                <a:schemeClr val="accent2">
                  <a:lumMod val="8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27-48D6-4B74-9BF7-12F313973003}"/>
              </c:ext>
            </c:extLst>
          </c:dPt>
          <c:dPt>
            <c:idx val="20"/>
            <c:invertIfNegative val="0"/>
            <c:bubble3D val="1"/>
            <c:spPr>
              <a:solidFill>
                <a:schemeClr val="accent3">
                  <a:lumMod val="8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29-48D6-4B74-9BF7-12F313973003}"/>
              </c:ext>
            </c:extLst>
          </c:dPt>
          <c:dPt>
            <c:idx val="21"/>
            <c:invertIfNegative val="0"/>
            <c:bubble3D val="1"/>
            <c:spPr>
              <a:solidFill>
                <a:schemeClr val="accent4">
                  <a:lumMod val="8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2B-48D6-4B74-9BF7-12F313973003}"/>
              </c:ext>
            </c:extLst>
          </c:dPt>
          <c:dPt>
            <c:idx val="22"/>
            <c:invertIfNegative val="0"/>
            <c:bubble3D val="1"/>
            <c:spPr>
              <a:solidFill>
                <a:schemeClr val="accent5">
                  <a:lumMod val="8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2D-48D6-4B74-9BF7-12F313973003}"/>
              </c:ext>
            </c:extLst>
          </c:dPt>
          <c:dPt>
            <c:idx val="23"/>
            <c:invertIfNegative val="0"/>
            <c:bubble3D val="1"/>
            <c:spPr>
              <a:solidFill>
                <a:schemeClr val="accent6">
                  <a:lumMod val="8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2F-48D6-4B74-9BF7-12F313973003}"/>
              </c:ext>
            </c:extLst>
          </c:dPt>
          <c:dPt>
            <c:idx val="24"/>
            <c:invertIfNegative val="0"/>
            <c:bubble3D val="1"/>
            <c:spPr>
              <a:solidFill>
                <a:schemeClr val="accent1">
                  <a:lumMod val="60000"/>
                  <a:lumOff val="4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31-48D6-4B74-9BF7-12F313973003}"/>
              </c:ext>
            </c:extLst>
          </c:dPt>
          <c:dPt>
            <c:idx val="25"/>
            <c:invertIfNegative val="0"/>
            <c:bubble3D val="1"/>
            <c:spPr>
              <a:solidFill>
                <a:schemeClr val="accent2">
                  <a:lumMod val="60000"/>
                  <a:lumOff val="4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33-48D6-4B74-9BF7-12F313973003}"/>
              </c:ext>
            </c:extLst>
          </c:dPt>
          <c:dPt>
            <c:idx val="26"/>
            <c:invertIfNegative val="0"/>
            <c:bubble3D val="1"/>
            <c:spPr>
              <a:solidFill>
                <a:schemeClr val="accent3">
                  <a:lumMod val="60000"/>
                  <a:lumOff val="4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35-48D6-4B74-9BF7-12F313973003}"/>
              </c:ext>
            </c:extLst>
          </c:dPt>
          <c:dPt>
            <c:idx val="27"/>
            <c:invertIfNegative val="0"/>
            <c:bubble3D val="1"/>
            <c:spPr>
              <a:solidFill>
                <a:schemeClr val="accent4">
                  <a:lumMod val="60000"/>
                  <a:lumOff val="4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37-48D6-4B74-9BF7-12F313973003}"/>
              </c:ext>
            </c:extLst>
          </c:dPt>
          <c:dPt>
            <c:idx val="28"/>
            <c:invertIfNegative val="0"/>
            <c:bubble3D val="1"/>
            <c:spPr>
              <a:solidFill>
                <a:schemeClr val="accent5">
                  <a:lumMod val="60000"/>
                  <a:lumOff val="4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39-48D6-4B74-9BF7-12F313973003}"/>
              </c:ext>
            </c:extLst>
          </c:dPt>
          <c:dPt>
            <c:idx val="29"/>
            <c:invertIfNegative val="0"/>
            <c:bubble3D val="1"/>
            <c:spPr>
              <a:solidFill>
                <a:schemeClr val="accent6">
                  <a:lumMod val="60000"/>
                  <a:lumOff val="4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3B-48D6-4B74-9BF7-12F313973003}"/>
              </c:ext>
            </c:extLst>
          </c:dPt>
          <c:dPt>
            <c:idx val="30"/>
            <c:invertIfNegative val="0"/>
            <c:bubble3D val="1"/>
            <c:spPr>
              <a:solidFill>
                <a:schemeClr val="accent1">
                  <a:lumMod val="5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3D-48D6-4B74-9BF7-12F313973003}"/>
              </c:ext>
            </c:extLst>
          </c:dPt>
          <c:dPt>
            <c:idx val="31"/>
            <c:invertIfNegative val="0"/>
            <c:bubble3D val="1"/>
            <c:spPr>
              <a:solidFill>
                <a:schemeClr val="accent2">
                  <a:lumMod val="5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3F-48D6-4B74-9BF7-12F313973003}"/>
              </c:ext>
            </c:extLst>
          </c:dPt>
          <c:dPt>
            <c:idx val="32"/>
            <c:invertIfNegative val="0"/>
            <c:bubble3D val="1"/>
            <c:spPr>
              <a:solidFill>
                <a:schemeClr val="accent3">
                  <a:lumMod val="5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41-48D6-4B74-9BF7-12F313973003}"/>
              </c:ext>
            </c:extLst>
          </c:dPt>
          <c:dPt>
            <c:idx val="33"/>
            <c:invertIfNegative val="0"/>
            <c:bubble3D val="1"/>
            <c:spPr>
              <a:solidFill>
                <a:schemeClr val="accent4">
                  <a:lumMod val="5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43-48D6-4B74-9BF7-12F313973003}"/>
              </c:ext>
            </c:extLst>
          </c:dPt>
          <c:dPt>
            <c:idx val="34"/>
            <c:invertIfNegative val="0"/>
            <c:bubble3D val="1"/>
            <c:spPr>
              <a:solidFill>
                <a:schemeClr val="accent5">
                  <a:lumMod val="5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45-48D6-4B74-9BF7-12F313973003}"/>
              </c:ext>
            </c:extLst>
          </c:dPt>
          <c:dPt>
            <c:idx val="35"/>
            <c:invertIfNegative val="0"/>
            <c:bubble3D val="1"/>
            <c:spPr>
              <a:solidFill>
                <a:schemeClr val="accent6">
                  <a:lumMod val="5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47-48D6-4B74-9BF7-12F313973003}"/>
              </c:ext>
            </c:extLst>
          </c:dPt>
          <c:dPt>
            <c:idx val="36"/>
            <c:invertIfNegative val="0"/>
            <c:bubble3D val="1"/>
            <c:spPr>
              <a:solidFill>
                <a:schemeClr val="accent1">
                  <a:lumMod val="70000"/>
                  <a:lumOff val="3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49-48D6-4B74-9BF7-12F313973003}"/>
              </c:ext>
            </c:extLst>
          </c:dPt>
          <c:dPt>
            <c:idx val="37"/>
            <c:invertIfNegative val="0"/>
            <c:bubble3D val="1"/>
            <c:spPr>
              <a:solidFill>
                <a:schemeClr val="accent2">
                  <a:lumMod val="70000"/>
                  <a:lumOff val="3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4B-48D6-4B74-9BF7-12F313973003}"/>
              </c:ext>
            </c:extLst>
          </c:dPt>
          <c:dPt>
            <c:idx val="38"/>
            <c:invertIfNegative val="0"/>
            <c:bubble3D val="1"/>
            <c:spPr>
              <a:solidFill>
                <a:schemeClr val="accent3">
                  <a:lumMod val="70000"/>
                  <a:lumOff val="3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4D-48D6-4B74-9BF7-12F313973003}"/>
              </c:ext>
            </c:extLst>
          </c:dPt>
          <c:dPt>
            <c:idx val="39"/>
            <c:invertIfNegative val="0"/>
            <c:bubble3D val="1"/>
            <c:spPr>
              <a:solidFill>
                <a:schemeClr val="accent4">
                  <a:lumMod val="70000"/>
                  <a:lumOff val="3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4F-48D6-4B74-9BF7-12F313973003}"/>
              </c:ext>
            </c:extLst>
          </c:dPt>
          <c:dPt>
            <c:idx val="40"/>
            <c:invertIfNegative val="0"/>
            <c:bubble3D val="1"/>
            <c:spPr>
              <a:solidFill>
                <a:schemeClr val="accent5">
                  <a:lumMod val="70000"/>
                  <a:lumOff val="3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51-48D6-4B74-9BF7-12F313973003}"/>
              </c:ext>
            </c:extLst>
          </c:dPt>
          <c:dPt>
            <c:idx val="41"/>
            <c:invertIfNegative val="0"/>
            <c:bubble3D val="1"/>
            <c:spPr>
              <a:solidFill>
                <a:schemeClr val="accent6">
                  <a:lumMod val="70000"/>
                  <a:lumOff val="3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53-48D6-4B74-9BF7-12F313973003}"/>
              </c:ext>
            </c:extLst>
          </c:dPt>
          <c:dPt>
            <c:idx val="42"/>
            <c:invertIfNegative val="0"/>
            <c:bubble3D val="1"/>
            <c:spPr>
              <a:solidFill>
                <a:schemeClr val="accent1">
                  <a:lumMod val="7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55-48D6-4B74-9BF7-12F313973003}"/>
              </c:ext>
            </c:extLst>
          </c:dPt>
          <c:dPt>
            <c:idx val="43"/>
            <c:invertIfNegative val="0"/>
            <c:bubble3D val="1"/>
            <c:spPr>
              <a:solidFill>
                <a:schemeClr val="accent2">
                  <a:lumMod val="7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57-48D6-4B74-9BF7-12F313973003}"/>
              </c:ext>
            </c:extLst>
          </c:dPt>
          <c:dPt>
            <c:idx val="44"/>
            <c:invertIfNegative val="0"/>
            <c:bubble3D val="1"/>
            <c:spPr>
              <a:solidFill>
                <a:schemeClr val="accent3">
                  <a:lumMod val="7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59-48D6-4B74-9BF7-12F313973003}"/>
              </c:ext>
            </c:extLst>
          </c:dPt>
          <c:dPt>
            <c:idx val="45"/>
            <c:invertIfNegative val="0"/>
            <c:bubble3D val="1"/>
            <c:spPr>
              <a:solidFill>
                <a:schemeClr val="accent4">
                  <a:lumMod val="7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5B-48D6-4B74-9BF7-12F313973003}"/>
              </c:ext>
            </c:extLst>
          </c:dPt>
          <c:dPt>
            <c:idx val="46"/>
            <c:invertIfNegative val="0"/>
            <c:bubble3D val="1"/>
            <c:spPr>
              <a:solidFill>
                <a:schemeClr val="accent5">
                  <a:lumMod val="7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5D-48D6-4B74-9BF7-12F313973003}"/>
              </c:ext>
            </c:extLst>
          </c:dPt>
          <c:dPt>
            <c:idx val="47"/>
            <c:invertIfNegative val="0"/>
            <c:bubble3D val="1"/>
            <c:spPr>
              <a:solidFill>
                <a:schemeClr val="accent6">
                  <a:lumMod val="70000"/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5F-48D6-4B74-9BF7-12F31397300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A9F9B3F-2132-4C8D-A0B9-D952A6FF855D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8D6-4B74-9BF7-12F31397300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4F982EC-CBD5-475B-A406-9157F9A0DB8F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8D6-4B74-9BF7-12F31397300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E7BB188-C0C5-423C-8A19-82E75EB5EABA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8D6-4B74-9BF7-12F31397300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BDB10D0-42EC-4B99-AF15-4B1CC369C25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48D6-4B74-9BF7-12F31397300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CA87AB6-08F9-4996-9249-C136FBFEDFA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48D6-4B74-9BF7-12F31397300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2183814-FAD1-4793-92D7-8B2E8C84A6E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48D6-4B74-9BF7-12F31397300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EECA5B5-A16B-49AB-9B9B-B64AB4D1869B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48D6-4B74-9BF7-12F31397300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A99E95D-BC2F-4F51-A791-72603240D5E8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48D6-4B74-9BF7-12F31397300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8A8579F-DB86-4E4A-B470-382CA564E80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48D6-4B74-9BF7-12F31397300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18CA2A2-7FC3-439D-A452-D3878BF3D18A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48D6-4B74-9BF7-12F31397300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A86F767-0C13-401B-BB6D-7F99F09F4A3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48D6-4B74-9BF7-12F313973003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CA6667DC-5EE5-4003-9844-74D752C85FF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48D6-4B74-9BF7-12F313973003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8AEB496-6002-4B98-804E-7C2925FB7BE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48D6-4B74-9BF7-12F313973003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BE00444-51EB-4642-8110-EEBF7BA2031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48D6-4B74-9BF7-12F313973003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2D10D720-F686-4CD6-8E45-F972B0C4C50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48D6-4B74-9BF7-12F313973003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AB1F463-772B-4F09-A1F5-9399D65F2227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48D6-4B74-9BF7-12F313973003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3AC6DBD4-B00A-4F04-99B6-C587B8E1C5A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48D6-4B74-9BF7-12F313973003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496F087F-9496-4BCA-9EF2-371FEA7A6A8A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48D6-4B74-9BF7-12F313973003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E19D83B3-442A-4488-B12E-3E4443BC31FA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48D6-4B74-9BF7-12F313973003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B31DD873-8B9C-4C96-B9ED-395C3C80879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7-48D6-4B74-9BF7-12F313973003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E01796E-8249-40CA-B4CC-4C46954EF91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9-48D6-4B74-9BF7-12F313973003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FF91B6A5-E8DF-4921-8D0D-72BCF510BB9E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48D6-4B74-9BF7-12F313973003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0EA5BDE3-46D0-4C1B-8D18-29D6F85AF91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48D6-4B74-9BF7-12F313973003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0B8A1E22-0F3E-41C1-9DF1-C6AB127E038B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F-48D6-4B74-9BF7-12F313973003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70CDB763-7E3C-4812-B847-D354B2E265C3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1-48D6-4B74-9BF7-12F313973003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566C047B-AB7B-4B67-A6A8-E2646891A5DD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3-48D6-4B74-9BF7-12F313973003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4B5059A1-CB86-4B3F-86D9-AFD2296D25A4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5-48D6-4B74-9BF7-12F313973003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B881464A-4C56-4FE4-A335-11F772347C54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7-48D6-4B74-9BF7-12F313973003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0D1C6AA0-372A-462A-A099-B87604E701EF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9-48D6-4B74-9BF7-12F313973003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CF4B0079-4038-47E3-871E-A66320D0FA99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B-48D6-4B74-9BF7-12F313973003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F3968806-9E72-4DC2-AC39-A5905217DF78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D-48D6-4B74-9BF7-12F313973003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0E804547-1E85-4470-A250-7F49FEB980BD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F-48D6-4B74-9BF7-12F313973003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516F114D-90B0-45A0-8227-8D2DC3369B80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1-48D6-4B74-9BF7-12F313973003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02AAD722-5117-41A1-8C36-70C9829A5D32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3-48D6-4B74-9BF7-12F313973003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16C2587C-C39A-4B63-AB55-2920155D6883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5-48D6-4B74-9BF7-12F313973003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4833F0BC-ED42-459B-AB3A-0EDC37E3CFB0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7-48D6-4B74-9BF7-12F313973003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6877B6B6-038B-4227-89E0-D98EA9DE60BE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9-48D6-4B74-9BF7-12F313973003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C085E88C-44C7-4634-B32D-EC6C373E9AC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B-48D6-4B74-9BF7-12F313973003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06C9AAB2-D2E7-4C3B-9BB1-1F6D898DB0B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D-48D6-4B74-9BF7-12F313973003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7E2FD07C-E111-46C4-BF63-7D05F41AF81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F-48D6-4B74-9BF7-12F313973003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9966964C-F06B-4A45-B989-620F58A06994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1-48D6-4B74-9BF7-12F313973003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AA330BD5-5FB3-4D52-A701-4E1FA9BB23B9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3-48D6-4B74-9BF7-12F313973003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1F6A1C3-3274-49BF-A069-BB0ED5C9B9E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5-48D6-4B74-9BF7-12F313973003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ADE49CB4-CD51-4FCE-BAC3-20AB37CB3E2C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7-48D6-4B74-9BF7-12F313973003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FDBB5F17-7154-493E-905F-2C3312B296E2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9-48D6-4B74-9BF7-12F313973003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C209C9B6-58E3-4671-81C9-5747D30BDE15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B-48D6-4B74-9BF7-12F313973003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CCB5B095-E70E-4F56-865C-9AE025EED93B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D-48D6-4B74-9BF7-12F313973003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97BA45B7-4ADE-42F7-A0F8-E17609781C7D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F-48D6-4B74-9BF7-12F3139730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1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'D Task 5'!$N$2:$N$49</c:f>
              <c:numCache>
                <c:formatCode>0.0</c:formatCode>
                <c:ptCount val="48"/>
                <c:pt idx="0">
                  <c:v>244.96341463414635</c:v>
                </c:pt>
                <c:pt idx="1">
                  <c:v>237</c:v>
                </c:pt>
                <c:pt idx="2">
                  <c:v>483.75824175824175</c:v>
                </c:pt>
                <c:pt idx="3">
                  <c:v>280</c:v>
                </c:pt>
                <c:pt idx="4">
                  <c:v>533.85135135135135</c:v>
                </c:pt>
                <c:pt idx="5">
                  <c:v>329.62037037037038</c:v>
                </c:pt>
                <c:pt idx="6">
                  <c:v>1001</c:v>
                </c:pt>
                <c:pt idx="7">
                  <c:v>220.01052631578946</c:v>
                </c:pt>
                <c:pt idx="8">
                  <c:v>332.79545454545456</c:v>
                </c:pt>
                <c:pt idx="9">
                  <c:v>249.42566943674976</c:v>
                </c:pt>
                <c:pt idx="10">
                  <c:v>229.13903743315507</c:v>
                </c:pt>
                <c:pt idx="11">
                  <c:v>254.35349716446126</c:v>
                </c:pt>
                <c:pt idx="12">
                  <c:v>511.95652173913044</c:v>
                </c:pt>
                <c:pt idx="13">
                  <c:v>148.17741935483872</c:v>
                </c:pt>
                <c:pt idx="14">
                  <c:v>249.52363636363637</c:v>
                </c:pt>
                <c:pt idx="15">
                  <c:v>347.33333333333331</c:v>
                </c:pt>
                <c:pt idx="16">
                  <c:v>267.64522821576764</c:v>
                </c:pt>
                <c:pt idx="17">
                  <c:v>196.96766743648962</c:v>
                </c:pt>
                <c:pt idx="18">
                  <c:v>261.23529411764707</c:v>
                </c:pt>
                <c:pt idx="19">
                  <c:v>205.20463320463321</c:v>
                </c:pt>
                <c:pt idx="20">
                  <c:v>310.67682926829269</c:v>
                </c:pt>
                <c:pt idx="21">
                  <c:v>208.24454148471617</c:v>
                </c:pt>
                <c:pt idx="22">
                  <c:v>614.07692307692309</c:v>
                </c:pt>
                <c:pt idx="23">
                  <c:v>322.51798561151077</c:v>
                </c:pt>
                <c:pt idx="24">
                  <c:v>277.41584158415844</c:v>
                </c:pt>
                <c:pt idx="25">
                  <c:v>283.76875000000001</c:v>
                </c:pt>
                <c:pt idx="26">
                  <c:v>271.53571428571428</c:v>
                </c:pt>
                <c:pt idx="27">
                  <c:v>419.54545454545456</c:v>
                </c:pt>
                <c:pt idx="28">
                  <c:v>590.5</c:v>
                </c:pt>
                <c:pt idx="29">
                  <c:v>172.54368932038835</c:v>
                </c:pt>
                <c:pt idx="30">
                  <c:v>610.4</c:v>
                </c:pt>
                <c:pt idx="31">
                  <c:v>353.16422287390031</c:v>
                </c:pt>
                <c:pt idx="32">
                  <c:v>173.66346153846155</c:v>
                </c:pt>
                <c:pt idx="33">
                  <c:v>241.33212341197822</c:v>
                </c:pt>
                <c:pt idx="34">
                  <c:v>179.7348484848485</c:v>
                </c:pt>
                <c:pt idx="35">
                  <c:v>133.74647887323943</c:v>
                </c:pt>
                <c:pt idx="36">
                  <c:v>192.33701657458565</c:v>
                </c:pt>
                <c:pt idx="37">
                  <c:v>392.79411764705884</c:v>
                </c:pt>
                <c:pt idx="38">
                  <c:v>487.54838709677421</c:v>
                </c:pt>
                <c:pt idx="39">
                  <c:v>221.1743119266055</c:v>
                </c:pt>
                <c:pt idx="40">
                  <c:v>154.43333333333334</c:v>
                </c:pt>
                <c:pt idx="41">
                  <c:v>400</c:v>
                </c:pt>
                <c:pt idx="42">
                  <c:v>193.28870292887029</c:v>
                </c:pt>
                <c:pt idx="43">
                  <c:v>160.48538011695908</c:v>
                </c:pt>
                <c:pt idx="44">
                  <c:v>239</c:v>
                </c:pt>
                <c:pt idx="45">
                  <c:v>234.2336578581363</c:v>
                </c:pt>
                <c:pt idx="46">
                  <c:v>192.12676056338029</c:v>
                </c:pt>
                <c:pt idx="47">
                  <c:v>234.56015037593986</c:v>
                </c:pt>
              </c:numCache>
            </c:numRef>
          </c:xVal>
          <c:yVal>
            <c:numRef>
              <c:f>'D Task 5'!$O$2:$O$49</c:f>
              <c:numCache>
                <c:formatCode>0.0</c:formatCode>
                <c:ptCount val="48"/>
                <c:pt idx="0">
                  <c:v>24.11178861788618</c:v>
                </c:pt>
                <c:pt idx="1">
                  <c:v>29</c:v>
                </c:pt>
                <c:pt idx="2">
                  <c:v>15.747252747252746</c:v>
                </c:pt>
                <c:pt idx="3">
                  <c:v>24.281931464174455</c:v>
                </c:pt>
                <c:pt idx="4">
                  <c:v>15.22972972972973</c:v>
                </c:pt>
                <c:pt idx="5">
                  <c:v>24.913580246913579</c:v>
                </c:pt>
                <c:pt idx="6">
                  <c:v>11</c:v>
                </c:pt>
                <c:pt idx="7">
                  <c:v>22.897368421052633</c:v>
                </c:pt>
                <c:pt idx="8">
                  <c:v>21.303030303030305</c:v>
                </c:pt>
                <c:pt idx="9">
                  <c:v>22.518005540166204</c:v>
                </c:pt>
                <c:pt idx="10">
                  <c:v>22.064171122994651</c:v>
                </c:pt>
                <c:pt idx="11">
                  <c:v>19.717391304347824</c:v>
                </c:pt>
                <c:pt idx="12">
                  <c:v>13.144927536231885</c:v>
                </c:pt>
                <c:pt idx="13">
                  <c:v>33.991935483870968</c:v>
                </c:pt>
                <c:pt idx="14">
                  <c:v>20.896363636363635</c:v>
                </c:pt>
                <c:pt idx="15">
                  <c:v>20.833333333333332</c:v>
                </c:pt>
                <c:pt idx="16">
                  <c:v>18.62136929460581</c:v>
                </c:pt>
                <c:pt idx="17">
                  <c:v>28.80715935334873</c:v>
                </c:pt>
                <c:pt idx="18">
                  <c:v>15.411764705882353</c:v>
                </c:pt>
                <c:pt idx="19">
                  <c:v>25.828185328185327</c:v>
                </c:pt>
                <c:pt idx="20">
                  <c:v>21.317073170731707</c:v>
                </c:pt>
                <c:pt idx="21">
                  <c:v>27.28165938864629</c:v>
                </c:pt>
                <c:pt idx="22">
                  <c:v>14.76923076923077</c:v>
                </c:pt>
                <c:pt idx="23">
                  <c:v>19.061151079136689</c:v>
                </c:pt>
                <c:pt idx="24">
                  <c:v>23.094059405940595</c:v>
                </c:pt>
                <c:pt idx="25">
                  <c:v>21.246874999999999</c:v>
                </c:pt>
                <c:pt idx="26">
                  <c:v>22.392857142857142</c:v>
                </c:pt>
                <c:pt idx="27">
                  <c:v>16.681818181818183</c:v>
                </c:pt>
                <c:pt idx="28">
                  <c:v>13</c:v>
                </c:pt>
                <c:pt idx="29">
                  <c:v>24.627427184466018</c:v>
                </c:pt>
                <c:pt idx="30">
                  <c:v>18.899999999999999</c:v>
                </c:pt>
                <c:pt idx="31">
                  <c:v>21.293255131964809</c:v>
                </c:pt>
                <c:pt idx="32">
                  <c:v>24.834134615384617</c:v>
                </c:pt>
                <c:pt idx="33">
                  <c:v>24.825771324863883</c:v>
                </c:pt>
                <c:pt idx="34">
                  <c:v>21.916666666666668</c:v>
                </c:pt>
                <c:pt idx="35">
                  <c:v>23.901408450704224</c:v>
                </c:pt>
                <c:pt idx="36">
                  <c:v>22.790055248618785</c:v>
                </c:pt>
                <c:pt idx="37">
                  <c:v>21.419117647058822</c:v>
                </c:pt>
                <c:pt idx="38">
                  <c:v>15.483870967741936</c:v>
                </c:pt>
                <c:pt idx="39">
                  <c:v>22.068807339449542</c:v>
                </c:pt>
                <c:pt idx="40">
                  <c:v>28.808333333333334</c:v>
                </c:pt>
                <c:pt idx="41">
                  <c:v>15.5</c:v>
                </c:pt>
                <c:pt idx="42">
                  <c:v>25.700836820083683</c:v>
                </c:pt>
                <c:pt idx="43">
                  <c:v>22.937134502923978</c:v>
                </c:pt>
                <c:pt idx="44">
                  <c:v>96.527777777777771</c:v>
                </c:pt>
                <c:pt idx="45">
                  <c:v>24.182197496522949</c:v>
                </c:pt>
                <c:pt idx="46">
                  <c:v>28.286091549295776</c:v>
                </c:pt>
                <c:pt idx="47">
                  <c:v>23.458646616541355</c:v>
                </c:pt>
              </c:numCache>
            </c:numRef>
          </c:yVal>
          <c:bubbleSize>
            <c:numRef>
              <c:f>'D Task 5'!$P$2:$P$49</c:f>
              <c:numCache>
                <c:formatCode>0.0</c:formatCode>
                <c:ptCount val="48"/>
                <c:pt idx="0">
                  <c:v>35087.487804878052</c:v>
                </c:pt>
                <c:pt idx="1">
                  <c:v>61600</c:v>
                </c:pt>
                <c:pt idx="2">
                  <c:v>198123.46153846153</c:v>
                </c:pt>
                <c:pt idx="3">
                  <c:v>54574.121495327105</c:v>
                </c:pt>
                <c:pt idx="4">
                  <c:v>247169.32432432432</c:v>
                </c:pt>
                <c:pt idx="5">
                  <c:v>62162.558641975309</c:v>
                </c:pt>
                <c:pt idx="6">
                  <c:v>1757223.6666666667</c:v>
                </c:pt>
                <c:pt idx="7">
                  <c:v>29034.189473684211</c:v>
                </c:pt>
                <c:pt idx="8">
                  <c:v>56368.265151515152</c:v>
                </c:pt>
                <c:pt idx="9">
                  <c:v>29074.725761772854</c:v>
                </c:pt>
                <c:pt idx="10">
                  <c:v>26722.962566844919</c:v>
                </c:pt>
                <c:pt idx="11">
                  <c:v>24857.045368620038</c:v>
                </c:pt>
                <c:pt idx="12">
                  <c:v>238218.84057971014</c:v>
                </c:pt>
                <c:pt idx="13">
                  <c:v>22670.241935483871</c:v>
                </c:pt>
                <c:pt idx="14">
                  <c:v>28511.30787878788</c:v>
                </c:pt>
                <c:pt idx="15">
                  <c:v>46616.666666666664</c:v>
                </c:pt>
                <c:pt idx="16">
                  <c:v>32444.085062240665</c:v>
                </c:pt>
                <c:pt idx="17">
                  <c:v>26655.147806004617</c:v>
                </c:pt>
                <c:pt idx="18">
                  <c:v>36464.411764705881</c:v>
                </c:pt>
                <c:pt idx="19">
                  <c:v>24926.262548262548</c:v>
                </c:pt>
                <c:pt idx="20">
                  <c:v>42640.271341463413</c:v>
                </c:pt>
                <c:pt idx="21">
                  <c:v>25513.755458515283</c:v>
                </c:pt>
                <c:pt idx="22">
                  <c:v>331567.30769230769</c:v>
                </c:pt>
                <c:pt idx="23">
                  <c:v>68067.086330935257</c:v>
                </c:pt>
                <c:pt idx="24">
                  <c:v>47549.069306930694</c:v>
                </c:pt>
                <c:pt idx="25">
                  <c:v>43860.824999999997</c:v>
                </c:pt>
                <c:pt idx="26">
                  <c:v>68377.142857142855</c:v>
                </c:pt>
                <c:pt idx="27">
                  <c:v>113684.49090909091</c:v>
                </c:pt>
                <c:pt idx="28">
                  <c:v>546221.875</c:v>
                </c:pt>
                <c:pt idx="29">
                  <c:v>20416.623786407767</c:v>
                </c:pt>
                <c:pt idx="30">
                  <c:v>239805</c:v>
                </c:pt>
                <c:pt idx="31">
                  <c:v>72069.52785923754</c:v>
                </c:pt>
                <c:pt idx="32">
                  <c:v>21340.5625</c:v>
                </c:pt>
                <c:pt idx="33">
                  <c:v>28921.152450090744</c:v>
                </c:pt>
                <c:pt idx="34">
                  <c:v>12843.795454545454</c:v>
                </c:pt>
                <c:pt idx="35">
                  <c:v>3296.8732394366198</c:v>
                </c:pt>
                <c:pt idx="36">
                  <c:v>19800.044198895026</c:v>
                </c:pt>
                <c:pt idx="37">
                  <c:v>101622.39705882352</c:v>
                </c:pt>
                <c:pt idx="38">
                  <c:v>351130.6451612903</c:v>
                </c:pt>
                <c:pt idx="39">
                  <c:v>27879.80733944954</c:v>
                </c:pt>
                <c:pt idx="40">
                  <c:v>19932.5</c:v>
                </c:pt>
                <c:pt idx="41">
                  <c:v>214990</c:v>
                </c:pt>
                <c:pt idx="42">
                  <c:v>24240.673640167362</c:v>
                </c:pt>
                <c:pt idx="43">
                  <c:v>18026.415204678364</c:v>
                </c:pt>
                <c:pt idx="44">
                  <c:v>85255.555555555562</c:v>
                </c:pt>
                <c:pt idx="45">
                  <c:v>28846.56050069541</c:v>
                </c:pt>
                <c:pt idx="46">
                  <c:v>28978.522887323943</c:v>
                </c:pt>
                <c:pt idx="47">
                  <c:v>29724.684210526317</c:v>
                </c:pt>
              </c:numCache>
            </c:numRef>
          </c:bubbleSize>
          <c:bubble3D val="1"/>
          <c:extLst>
            <c:ext xmlns:c15="http://schemas.microsoft.com/office/drawing/2012/chart" uri="{02D57815-91ED-43cb-92C2-25804820EDAC}">
              <c15:datalabelsRange>
                <c15:f>'D Task 5'!$M$2:$M$49</c15:f>
                <c15:dlblRangeCache>
                  <c:ptCount val="48"/>
                  <c:pt idx="0">
                    <c:v>Acura</c:v>
                  </c:pt>
                  <c:pt idx="1">
                    <c:v>Alfa Romeo</c:v>
                  </c:pt>
                  <c:pt idx="2">
                    <c:v>Aston Martin</c:v>
                  </c:pt>
                  <c:pt idx="3">
                    <c:v>Audi</c:v>
                  </c:pt>
                  <c:pt idx="4">
                    <c:v>Bentley</c:v>
                  </c:pt>
                  <c:pt idx="5">
                    <c:v>BMW</c:v>
                  </c:pt>
                  <c:pt idx="6">
                    <c:v>Bugatti</c:v>
                  </c:pt>
                  <c:pt idx="7">
                    <c:v>Buick</c:v>
                  </c:pt>
                  <c:pt idx="8">
                    <c:v>Cadillac</c:v>
                  </c:pt>
                  <c:pt idx="9">
                    <c:v>Chevrolet</c:v>
                  </c:pt>
                  <c:pt idx="10">
                    <c:v>Chrysler</c:v>
                  </c:pt>
                  <c:pt idx="11">
                    <c:v>Dodge</c:v>
                  </c:pt>
                  <c:pt idx="12">
                    <c:v>Ferrari</c:v>
                  </c:pt>
                  <c:pt idx="13">
                    <c:v>FIAT</c:v>
                  </c:pt>
                  <c:pt idx="14">
                    <c:v>Ford</c:v>
                  </c:pt>
                  <c:pt idx="15">
                    <c:v>Genesis</c:v>
                  </c:pt>
                  <c:pt idx="16">
                    <c:v>GMC</c:v>
                  </c:pt>
                  <c:pt idx="17">
                    <c:v>Honda</c:v>
                  </c:pt>
                  <c:pt idx="18">
                    <c:v>HUMMER</c:v>
                  </c:pt>
                  <c:pt idx="19">
                    <c:v>Hyundai</c:v>
                  </c:pt>
                  <c:pt idx="20">
                    <c:v>Infiniti</c:v>
                  </c:pt>
                  <c:pt idx="21">
                    <c:v>Kia</c:v>
                  </c:pt>
                  <c:pt idx="22">
                    <c:v>Lamborghini</c:v>
                  </c:pt>
                  <c:pt idx="23">
                    <c:v>Land Rover</c:v>
                  </c:pt>
                  <c:pt idx="24">
                    <c:v>Lexus</c:v>
                  </c:pt>
                  <c:pt idx="25">
                    <c:v>Lincoln</c:v>
                  </c:pt>
                  <c:pt idx="26">
                    <c:v>Lotus</c:v>
                  </c:pt>
                  <c:pt idx="27">
                    <c:v>Maserati</c:v>
                  </c:pt>
                  <c:pt idx="28">
                    <c:v>Maybach</c:v>
                  </c:pt>
                  <c:pt idx="29">
                    <c:v>Mazda</c:v>
                  </c:pt>
                  <c:pt idx="30">
                    <c:v>McLaren</c:v>
                  </c:pt>
                  <c:pt idx="31">
                    <c:v>Mercedes-Benz</c:v>
                  </c:pt>
                  <c:pt idx="32">
                    <c:v>Mitsubishi</c:v>
                  </c:pt>
                  <c:pt idx="33">
                    <c:v>Nissan</c:v>
                  </c:pt>
                  <c:pt idx="34">
                    <c:v>Oldsmobile</c:v>
                  </c:pt>
                  <c:pt idx="35">
                    <c:v>Plymouth</c:v>
                  </c:pt>
                  <c:pt idx="36">
                    <c:v>Pontiac</c:v>
                  </c:pt>
                  <c:pt idx="37">
                    <c:v>Porsche</c:v>
                  </c:pt>
                  <c:pt idx="38">
                    <c:v>Rolls-Royce</c:v>
                  </c:pt>
                  <c:pt idx="39">
                    <c:v>Saab</c:v>
                  </c:pt>
                  <c:pt idx="40">
                    <c:v>Scion</c:v>
                  </c:pt>
                  <c:pt idx="41">
                    <c:v>Spyker</c:v>
                  </c:pt>
                  <c:pt idx="42">
                    <c:v>Subaru</c:v>
                  </c:pt>
                  <c:pt idx="43">
                    <c:v>Suzuki</c:v>
                  </c:pt>
                  <c:pt idx="44">
                    <c:v>Tesla</c:v>
                  </c:pt>
                  <c:pt idx="45">
                    <c:v>Toyota</c:v>
                  </c:pt>
                  <c:pt idx="46">
                    <c:v>Volkswagen</c:v>
                  </c:pt>
                  <c:pt idx="47">
                    <c:v>Volvo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60-48D6-4B74-9BF7-12F31397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98506688"/>
        <c:axId val="198494208"/>
      </c:bubbleChart>
      <c:valAx>
        <c:axId val="198506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50">
                    <a:solidFill>
                      <a:srgbClr val="FFC000"/>
                    </a:solidFill>
                  </a:rPr>
                  <a:t>Horse</a:t>
                </a:r>
                <a:r>
                  <a:rPr lang="en-IN" sz="1050" baseline="0">
                    <a:solidFill>
                      <a:srgbClr val="FFC000"/>
                    </a:solidFill>
                  </a:rPr>
                  <a:t> power</a:t>
                </a:r>
                <a:endParaRPr lang="en-IN" sz="1050">
                  <a:solidFill>
                    <a:srgbClr val="FFC000"/>
                  </a:solidFill>
                </a:endParaRPr>
              </a:p>
            </c:rich>
          </c:tx>
          <c:layout>
            <c:manualLayout>
              <c:xMode val="edge"/>
              <c:yMode val="edge"/>
              <c:x val="0.44982983640372554"/>
              <c:y val="0.928468468468468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10" b="0" i="0" u="none" strike="noStrike" kern="1200" baseline="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94208"/>
        <c:crosses val="autoZero"/>
        <c:crossBetween val="midCat"/>
      </c:valAx>
      <c:valAx>
        <c:axId val="19849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>
                    <a:solidFill>
                      <a:srgbClr val="FFC000"/>
                    </a:solidFill>
                  </a:rPr>
                  <a:t>Avg mpg</a:t>
                </a:r>
              </a:p>
            </c:rich>
          </c:tx>
          <c:layout>
            <c:manualLayout>
              <c:xMode val="edge"/>
              <c:yMode val="edge"/>
              <c:x val="1.4330753797649757E-2"/>
              <c:y val="0.470758317372490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10" b="0" i="0" u="none" strike="noStrike" kern="1200" baseline="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506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31750">
      <a:solidFill>
        <a:srgbClr val="0070C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A42AD-FCC4-4638-90C6-D33478BE3020}" type="datetimeFigureOut">
              <a:rPr lang="en-IN" smtClean="0"/>
              <a:t>13-05-25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62E1-AD54-40C1-BDB9-D93CC7863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13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55401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7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0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78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841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18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9419-1E94-4E0C-96E2-21F8D6055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863" y="2766219"/>
            <a:ext cx="10582275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194100-EB87-2885-1316-C8CE56C275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863" y="4160520"/>
            <a:ext cx="10582275" cy="202914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1151262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2488-0592-2EBF-6CC9-1E2A9A8A8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68415-E07A-460D-CD13-DFCE7D4B1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4E2D7-8860-7750-9F4E-8C06F295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2E2D-9235-4D36-B7FA-58FBF8DD27E1}" type="datetimeFigureOut">
              <a:rPr lang="en-IN" smtClean="0"/>
              <a:t>13-05-25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E5D75-3FAC-6A87-ECFA-7EEACC9A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9123-F581-639B-6182-D3B2D4D7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667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913795" y="1732451"/>
            <a:ext cx="10353763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7678736" y="58832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913797" y="5883277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10514013" y="5883277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04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6CE7-444E-440E-B524-61F3AFEB8168}" type="datetimeFigureOut">
              <a:rPr lang="en-IN" smtClean="0"/>
              <a:t>13-05-25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5E51-DF9F-4134-A5B1-F8CEEB7DFC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44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5394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769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48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400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898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0387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26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04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345C2E2D-9235-4D36-B7FA-58FBF8DD27E1}" type="datetimeFigureOut">
              <a:rPr lang="en-IN" smtClean="0"/>
              <a:t>13-05-25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699A9015-EEAB-4058-9B65-81E7FE448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59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wallpaperflare.com/search?wallpaper=turbo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www.wallpaperflare.com/search?wallpaper=competi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hyperlink" Target="https://www.drivingline.com/articles/v12-countdown-5-of-the-most-powerful-most-important-12-cylinder-performance-engines-ever-buil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7.png"/><Relationship Id="rId7" Type="http://schemas.openxmlformats.org/officeDocument/2006/relationships/hyperlink" Target="https://www.wallpaperflare.com/car-luxury-expensive-black-wealth-bugatti-bugatti-chiron-wallpaper-cpxlt/download/5120x288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jpg"/><Relationship Id="rId5" Type="http://schemas.openxmlformats.org/officeDocument/2006/relationships/hyperlink" Target="https://www.rolls-roycemotorcarsnorthhouston.com/rolls-royce-phantom-series-2-extended" TargetMode="External"/><Relationship Id="rId4" Type="http://schemas.openxmlformats.org/officeDocument/2006/relationships/image" Target="../media/image28.jpeg"/><Relationship Id="rId9" Type="http://schemas.openxmlformats.org/officeDocument/2006/relationships/hyperlink" Target="https://www.carwow.co.uk/tesla/model-x/colour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hyperlink" Target="https://fity.club/lists/s/suzuki-cars/" TargetMode="External"/><Relationship Id="rId3" Type="http://schemas.openxmlformats.org/officeDocument/2006/relationships/hyperlink" Target="https://www.wallpaperflare.com/lake-tahoe-4k-image-of-best-wallpaper-water-tree-beauty-in-nature-wallpaper-cqxhj" TargetMode="External"/><Relationship Id="rId7" Type="http://schemas.openxmlformats.org/officeDocument/2006/relationships/hyperlink" Target="https://www.autoexpress.co.uk/lamborghini/aventador/104421/new-lamborghini-aventador-svj-blasts-in-at-pebble-beach-with-759bhp" TargetMode="External"/><Relationship Id="rId12" Type="http://schemas.openxmlformats.org/officeDocument/2006/relationships/image" Target="../media/image42.jpg"/><Relationship Id="rId17" Type="http://schemas.openxmlformats.org/officeDocument/2006/relationships/hyperlink" Target="https://ioswallpapernew.blogspot.com/2021/05/download-best-deals-on-new-kia-cars-pics.html" TargetMode="External"/><Relationship Id="rId2" Type="http://schemas.openxmlformats.org/officeDocument/2006/relationships/image" Target="../media/image37.jpg"/><Relationship Id="rId16" Type="http://schemas.openxmlformats.org/officeDocument/2006/relationships/image" Target="../media/image4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jpg"/><Relationship Id="rId11" Type="http://schemas.openxmlformats.org/officeDocument/2006/relationships/hyperlink" Target="https://pxhere.com/es/photo/720716" TargetMode="External"/><Relationship Id="rId5" Type="http://schemas.openxmlformats.org/officeDocument/2006/relationships/hyperlink" Target="https://www.wallpaperflare.com/rolls-royce-rolls-royce-car-luxury-car-rolls-royce-cullinan-wallpaper-glhvj" TargetMode="External"/><Relationship Id="rId15" Type="http://schemas.openxmlformats.org/officeDocument/2006/relationships/hyperlink" Target="https://www.wallpaperflare.com/2018-hyundai-kona-car-mode-of-transportation-motor-vehicle-wallpaper-piuav" TargetMode="External"/><Relationship Id="rId10" Type="http://schemas.openxmlformats.org/officeDocument/2006/relationships/image" Target="../media/image41.jpg"/><Relationship Id="rId4" Type="http://schemas.openxmlformats.org/officeDocument/2006/relationships/image" Target="../media/image38.jpg"/><Relationship Id="rId9" Type="http://schemas.openxmlformats.org/officeDocument/2006/relationships/hyperlink" Target="https://www.wallpaperflare.com/4k-vision-mercedes-maybach-6-wallpaper-sbxyx/download/1920x1080" TargetMode="External"/><Relationship Id="rId1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hyperlink" Target="https://www.topspeed.com/pickup-trucks-best-payload-capacity-under-25000/" TargetMode="External"/><Relationship Id="rId3" Type="http://schemas.openxmlformats.org/officeDocument/2006/relationships/hyperlink" Target="https://desenchufados.net/rolls-royce-quiere-fabricar-un-phantom-electrico/" TargetMode="External"/><Relationship Id="rId7" Type="http://schemas.openxmlformats.org/officeDocument/2006/relationships/hyperlink" Target="http://www.ultratendencias.com/2017/08/el-vision-mercedes-maybach-6-cabriolet.html" TargetMode="External"/><Relationship Id="rId12" Type="http://schemas.openxmlformats.org/officeDocument/2006/relationships/image" Target="../media/image49.jpg"/><Relationship Id="rId17" Type="http://schemas.openxmlformats.org/officeDocument/2006/relationships/hyperlink" Target="https://en.wikipedia.org/wiki/Convertible" TargetMode="External"/><Relationship Id="rId2" Type="http://schemas.openxmlformats.org/officeDocument/2006/relationships/image" Target="../media/image45.jpg"/><Relationship Id="rId16" Type="http://schemas.openxmlformats.org/officeDocument/2006/relationships/image" Target="../media/image51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jpg"/><Relationship Id="rId11" Type="http://schemas.openxmlformats.org/officeDocument/2006/relationships/hyperlink" Target="https://www.postcrescent.com/story/money/cars/2017/07/25/2017-ford-f-150-raptor-pickup-truck-smart-tough-capable/502066001/" TargetMode="External"/><Relationship Id="rId5" Type="http://schemas.openxmlformats.org/officeDocument/2006/relationships/hyperlink" Target="https://ioswallpapernew.blogspot.com/2021/05/download-best-deals-on-new-kia-cars-pics.html" TargetMode="External"/><Relationship Id="rId15" Type="http://schemas.openxmlformats.org/officeDocument/2006/relationships/hyperlink" Target="https://www.wallpaperflare.com/blue-bugatti-convertible-coupe-car-bugatti-wallpaper-267466/2560x1080" TargetMode="External"/><Relationship Id="rId10" Type="http://schemas.openxmlformats.org/officeDocument/2006/relationships/image" Target="../media/image48.jpg"/><Relationship Id="rId4" Type="http://schemas.openxmlformats.org/officeDocument/2006/relationships/image" Target="../media/image44.jpg"/><Relationship Id="rId9" Type="http://schemas.openxmlformats.org/officeDocument/2006/relationships/hyperlink" Target="https://www.carscoops.com/2020/07/europes-toyota-corolla-sedan-gr-sport-is-all-show-no-extra-go/" TargetMode="External"/><Relationship Id="rId1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ashx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evanshalshaw.com/blog/what-is-mp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slideteam.net/project-description-ppt-design.html" TargetMode="Externa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2tf5iX2DH_zxzerDPk-FEb2-MfyjIz7/edit?usp=sharing&amp;ouid=111024730466744054638&amp;rtpof=true&amp;sd=tr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tlhvn.com/data-analysis-sve6.html" TargetMode="Externa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278524" y="2827889"/>
            <a:ext cx="11634952" cy="93031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00B0F0"/>
              </a:buClr>
              <a:buSzPts val="5400"/>
            </a:pPr>
            <a:r>
              <a:rPr lang="en-IN" b="1" dirty="0">
                <a:solidFill>
                  <a:srgbClr val="FFC00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Impact of Car Features on </a:t>
            </a:r>
            <a:br>
              <a:rPr lang="en-IN" b="1" dirty="0">
                <a:solidFill>
                  <a:srgbClr val="FFC00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</a:br>
            <a:r>
              <a:rPr lang="en-IN" b="1" dirty="0">
                <a:solidFill>
                  <a:srgbClr val="FFC00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Price and Profitability</a:t>
            </a:r>
            <a:endParaRPr b="1" dirty="0">
              <a:solidFill>
                <a:srgbClr val="FFC000"/>
              </a:solidFill>
              <a:latin typeface="Arial Rounded MT Bold" panose="020F0704030504030204" pitchFamily="34" charset="0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CFE88-C26F-E723-B3B1-CA99505B8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18654" y="257091"/>
            <a:ext cx="2635797" cy="166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F384A-16F4-F342-8641-6730B789C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04318" y="288564"/>
            <a:ext cx="2827419" cy="166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61B1C-3747-003C-A1B5-30E3B8420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09" y="3920655"/>
            <a:ext cx="3381659" cy="190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8E1E20-81F9-1649-580D-3B147E592B10}"/>
              </a:ext>
            </a:extLst>
          </p:cNvPr>
          <p:cNvSpPr txBox="1"/>
          <p:nvPr/>
        </p:nvSpPr>
        <p:spPr>
          <a:xfrm>
            <a:off x="3048838" y="5980807"/>
            <a:ext cx="6094324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Prepared by : Shivam Singh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Email id: Shivamkumsingh@gmail.com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DBB9E4-1AFA-A5A1-07B3-F6415D17180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31" t="22387" r="4249" b="23961"/>
          <a:stretch/>
        </p:blipFill>
        <p:spPr>
          <a:xfrm>
            <a:off x="1189984" y="272209"/>
            <a:ext cx="2827419" cy="1661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6C947-6FA3-13A0-D536-7625DD8E4F6E}"/>
              </a:ext>
            </a:extLst>
          </p:cNvPr>
          <p:cNvSpPr txBox="1"/>
          <p:nvPr/>
        </p:nvSpPr>
        <p:spPr>
          <a:xfrm>
            <a:off x="115613" y="171584"/>
            <a:ext cx="11950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Insight Required: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Which car features are most important in determining a car's price? </a:t>
            </a:r>
          </a:p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3: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Use regression analysis to identify the variables that have the strongest relationship with a car's price. Then create a bar chart that shows the coefficient values for each variable to visualize their relative importance. 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2B6173-9593-8703-69D5-83CE3458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"/>
          <a:stretch/>
        </p:blipFill>
        <p:spPr>
          <a:xfrm>
            <a:off x="292087" y="1168486"/>
            <a:ext cx="9000355" cy="3760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7540CE-5DBD-36B9-1353-0C6EAA06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22373" y="2974159"/>
            <a:ext cx="2251413" cy="139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27EE10-0B84-BCFF-739D-B2E74D594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72" y="5139766"/>
            <a:ext cx="2251414" cy="139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88639-FA20-C881-B53C-E2732BA59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12397"/>
          <a:stretch/>
        </p:blipFill>
        <p:spPr>
          <a:xfrm>
            <a:off x="6483634" y="5186029"/>
            <a:ext cx="2251416" cy="1395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0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4D746-83CC-0897-0629-2B348347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83" y="301099"/>
            <a:ext cx="8620633" cy="3766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EFA989-E7AB-B03C-3E7D-47948F70CFEB}"/>
              </a:ext>
            </a:extLst>
          </p:cNvPr>
          <p:cNvSpPr txBox="1"/>
          <p:nvPr/>
        </p:nvSpPr>
        <p:spPr>
          <a:xfrm>
            <a:off x="220717" y="4387445"/>
            <a:ext cx="116980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The regression analysis reveals that certain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car features have a stronger impact on price (MSRP)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than others:</a:t>
            </a:r>
            <a:r>
              <a:rPr lang="en-US" dirty="0">
                <a:latin typeface="Abadi" panose="020B0604020104020204" pitchFamily="34" charset="0"/>
              </a:rPr>
              <a:t>	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Engine Horsepower (HP):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Higher HP strongly correlates with higher price — a key indicator of performance.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Engine Cylinders: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More cylinders usually suggest a more powerful or premium engine, increasing cost.	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Highway and City MPG: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These have a weaker or even negative relationship — fuel efficiency is often higher in   </a:t>
            </a: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    more affordable cars.		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Popularity: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This can have a mild influence, depending on brand demand.</a:t>
            </a:r>
            <a:r>
              <a:rPr lang="en-US" dirty="0">
                <a:latin typeface="Abadi" panose="020B0604020104020204" pitchFamily="34" charset="0"/>
              </a:rPr>
              <a:t>	</a:t>
            </a:r>
            <a:r>
              <a:rPr lang="en-US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40852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D412EF-64BC-1322-B0AC-E1AF79739752}"/>
              </a:ext>
            </a:extLst>
          </p:cNvPr>
          <p:cNvSpPr txBox="1"/>
          <p:nvPr/>
        </p:nvSpPr>
        <p:spPr>
          <a:xfrm>
            <a:off x="105104" y="133355"/>
            <a:ext cx="119712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Insight Required: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How does the average price of a car vary across different manufacturers?</a:t>
            </a:r>
          </a:p>
          <a:p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4.A: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Create a pivot table that shows the average price of cars for each manufacturer. </a:t>
            </a:r>
          </a:p>
          <a:p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4.B: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Create a bar chart or a horizontal stacked bar chart that visualizes the relationship between manufacturer and average price.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539A6-2AA3-5905-8B01-90FAD1B15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307" y="1438787"/>
            <a:ext cx="2105978" cy="5088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376532-EAD1-54A6-D10F-F39E868F8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/>
          <a:stretch/>
        </p:blipFill>
        <p:spPr>
          <a:xfrm>
            <a:off x="9795641" y="1438787"/>
            <a:ext cx="2119272" cy="5088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4CD9AF-2AB4-6A5C-C1A3-895AB910A647}"/>
              </a:ext>
            </a:extLst>
          </p:cNvPr>
          <p:cNvSpPr txBox="1"/>
          <p:nvPr/>
        </p:nvSpPr>
        <p:spPr>
          <a:xfrm>
            <a:off x="105104" y="4219675"/>
            <a:ext cx="69578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FFC000"/>
                </a:solidFill>
                <a:latin typeface="Abadi" panose="020B0604020104020204" pitchFamily="34" charset="0"/>
              </a:rPr>
              <a:t>Price ≠ Quality: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Some luxury brands (e.g., Tesla) command premiums for innovation, while others (e.g., Rolls-Royce) sell exclusivity.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FFC000"/>
                </a:solidFill>
                <a:latin typeface="Abadi" panose="020B0604020104020204" pitchFamily="34" charset="0"/>
              </a:rPr>
              <a:t>Market Segmentation: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Brands like Toyota and Bugatti operate in entirely different universes—volume vs. rarity.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FFC000"/>
                </a:solidFill>
                <a:latin typeface="Abadi" panose="020B0604020104020204" pitchFamily="34" charset="0"/>
              </a:rPr>
              <a:t>Disruptors: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Tesla’s $85K average MSRP shows how EVs can redefine pricing in legacy segments.		</a:t>
            </a:r>
          </a:p>
          <a:p>
            <a:r>
              <a:rPr lang="en-IN" dirty="0"/>
              <a:t>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555F97-1B79-E172-2021-3212A003A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7087" y="2482509"/>
            <a:ext cx="1835494" cy="1026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5D04EE-2D20-2F21-4D7C-621813547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255301" y="1877829"/>
            <a:ext cx="1862874" cy="1048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FA4DB0-D7C0-CB17-2288-ED2663F96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260895" y="2482508"/>
            <a:ext cx="1824595" cy="1026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94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F52B32-1143-1FF5-AEF2-F15CDCFC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554" y="78828"/>
            <a:ext cx="4855833" cy="6779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924ED6-F5BE-57F0-371A-3824ACEFA5DC}"/>
              </a:ext>
            </a:extLst>
          </p:cNvPr>
          <p:cNvSpPr txBox="1"/>
          <p:nvPr/>
        </p:nvSpPr>
        <p:spPr>
          <a:xfrm>
            <a:off x="115613" y="0"/>
            <a:ext cx="6758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The average car price varies </a:t>
            </a:r>
            <a:r>
              <a:rPr lang="en-US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dramatically</a:t>
            </a:r>
            <a:r>
              <a:rPr lang="en-US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 across manufacturers: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CC96C-AFDB-742E-A78D-664ECEA07B03}"/>
              </a:ext>
            </a:extLst>
          </p:cNvPr>
          <p:cNvSpPr txBox="1"/>
          <p:nvPr/>
        </p:nvSpPr>
        <p:spPr>
          <a:xfrm>
            <a:off x="115613" y="338554"/>
            <a:ext cx="6978870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4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Ultra-Luxury &amp; Exotic Brands:</a:t>
            </a:r>
            <a:endParaRPr lang="en-IN" sz="1400" b="1" dirty="0">
              <a:solidFill>
                <a:srgbClr val="00CC00"/>
              </a:solidFill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Bugatti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(1,757,224)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Rolls-Royce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(351,131)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Maybach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(546,222)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Lamborghini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(331,567)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McLaren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(239,805)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Ferrari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(238,219)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</a:br>
            <a:r>
              <a:rPr lang="en-IN" sz="1400" b="1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Why?</a:t>
            </a:r>
            <a:r>
              <a:rPr lang="en-IN" sz="1400" b="0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Handcrafted exclusivity, high-performance engineering, and prestige branding.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4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Premium Luxury Brands:</a:t>
            </a:r>
            <a:endParaRPr lang="en-IN" sz="1400" b="0" i="0" dirty="0">
              <a:solidFill>
                <a:srgbClr val="00CC00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Porsche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(101,622)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Tesla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(85,256) – </a:t>
            </a:r>
            <a:r>
              <a:rPr lang="en-IN" sz="1400" b="0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EV premium</a:t>
            </a:r>
            <a:endParaRPr lang="en-IN" sz="1400" b="0" i="0" dirty="0">
              <a:solidFill>
                <a:srgbClr val="F8FAFF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Mercedes-Benz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(72,070)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Maserati</a:t>
            </a:r>
            <a: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(113,684)</a:t>
            </a:r>
            <a:br>
              <a:rPr lang="en-IN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</a:br>
            <a:r>
              <a:rPr lang="en-IN" sz="1400" b="1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Why?</a:t>
            </a:r>
            <a:r>
              <a:rPr lang="en-IN" sz="1400" b="0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Advanced tech, luxury features, and strong brand equity.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Mainstream Luxury:</a:t>
            </a:r>
            <a:endParaRPr lang="en-US" sz="1400" b="0" i="0" dirty="0">
              <a:solidFill>
                <a:srgbClr val="00CC00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Lexus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(47,549)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BMW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(62,163)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Audi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(54,574)</a:t>
            </a:r>
            <a:br>
              <a:rPr lang="en-US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</a:br>
            <a:r>
              <a:rPr lang="en-US" sz="1400" b="1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Why?</a:t>
            </a:r>
            <a:r>
              <a:rPr lang="en-US" sz="1400" b="0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Balance of luxury and practicality, targeting affluent but not ultra-high-net-worth buyers.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Mass-Market Brands:</a:t>
            </a:r>
            <a:endParaRPr lang="en-US" sz="1400" b="0" i="0" dirty="0">
              <a:solidFill>
                <a:srgbClr val="00CC00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Toyota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(28,847)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Honda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(26,655)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Ford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(28,511)</a:t>
            </a:r>
            <a:br>
              <a:rPr lang="en-US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</a:br>
            <a:r>
              <a:rPr lang="en-US" sz="1400" b="1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Why?</a:t>
            </a:r>
            <a:r>
              <a:rPr lang="en-US" sz="1400" b="0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High volume, affordability, and reliability focus.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Budget Brands:</a:t>
            </a:r>
            <a:endParaRPr lang="en-US" sz="1400" b="0" i="0" dirty="0">
              <a:solidFill>
                <a:srgbClr val="00CC00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Suzuki</a:t>
            </a:r>
            <a:r>
              <a:rPr lang="en-US" sz="1400" b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(18,026)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Plymouth</a:t>
            </a:r>
            <a:r>
              <a:rPr lang="en-US" sz="1400" b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(3,297) – discontinued, historic low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Scion</a:t>
            </a:r>
            <a:r>
              <a:rPr lang="en-US" sz="1400" b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(19,933) – discontinued</a:t>
            </a:r>
            <a:br>
              <a:rPr lang="en-US" sz="14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</a:br>
            <a:r>
              <a:rPr lang="en-US" sz="1400" b="1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Why?</a:t>
            </a:r>
            <a:r>
              <a:rPr lang="en-US" sz="1400" b="0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Economical, no-frills transportation.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IN" sz="1600" b="0" i="1" dirty="0">
              <a:solidFill>
                <a:srgbClr val="F8FAFF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IN" sz="1600" b="0" i="1" dirty="0">
              <a:solidFill>
                <a:srgbClr val="F8FAFF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IN" b="0" i="1" dirty="0">
              <a:solidFill>
                <a:srgbClr val="F8FAFF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252278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41889" y="51763"/>
            <a:ext cx="1190822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Insight Required: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What is the relationship between fuel efficiency and the number of cylinders in a car's engine?</a:t>
            </a:r>
          </a:p>
          <a:p>
            <a:pPr algn="just"/>
            <a:r>
              <a:rPr lang="en-US" b="1" dirty="0">
                <a:solidFill>
                  <a:srgbClr val="33CC33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5.A: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Create a scatter plot with the number of cylinders on the x-axis and highway MPG on the y-axis. Then create a trendline on the scatter plot to visually estimate the slope of the relationship and assess its significance.</a:t>
            </a:r>
          </a:p>
          <a:p>
            <a:pPr algn="just"/>
            <a:r>
              <a:rPr lang="en-US" b="1" dirty="0">
                <a:solidFill>
                  <a:srgbClr val="33CC33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5.B: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Calculate the correlation coefficient between the number of cylinders and highway MPG to quantify the strength and direction of the relationship. </a:t>
            </a:r>
            <a:endParaRPr dirty="0">
              <a:solidFill>
                <a:schemeClr val="bg1"/>
              </a:solidFill>
              <a:latin typeface="Abadi" panose="020B0604020104020204" pitchFamily="34" charset="0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442CF-1C62-02F1-B7CF-1671825D4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52" y="1529050"/>
            <a:ext cx="7293296" cy="3709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66F73-C7AF-ADE5-285F-36177F428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22" y="1938323"/>
            <a:ext cx="2723318" cy="661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4E194-26F5-8FA3-E8D7-5F24931E6AD8}"/>
              </a:ext>
            </a:extLst>
          </p:cNvPr>
          <p:cNvSpPr txBox="1"/>
          <p:nvPr/>
        </p:nvSpPr>
        <p:spPr>
          <a:xfrm>
            <a:off x="141889" y="5541048"/>
            <a:ext cx="11622647" cy="96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The equation </a:t>
            </a:r>
            <a:r>
              <a:rPr lang="en-US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y=−2.9826x+43.513</a:t>
            </a:r>
            <a:r>
              <a:rPr lang="en-US" sz="1600" b="1" i="1" dirty="0">
                <a:solidFill>
                  <a:srgbClr val="FFC000"/>
                </a:solidFill>
                <a:latin typeface="Abadi" panose="020B0604020104020204" pitchFamily="34" charset="0"/>
              </a:rPr>
              <a:t> 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shows that as the number of </a:t>
            </a:r>
            <a:r>
              <a:rPr lang="en-US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engine cylinders </a:t>
            </a:r>
            <a:r>
              <a:rPr lang="en-US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increases, </a:t>
            </a:r>
            <a:r>
              <a:rPr lang="en-US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highway MPG </a:t>
            </a: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 </a:t>
            </a:r>
            <a:r>
              <a:rPr lang="en-US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decreases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rgbClr val="F8FAFF"/>
              </a:solidFill>
              <a:latin typeface="Abadi" panose="020B0604020104020204" pitchFamily="34" charset="0"/>
            </a:endParaRPr>
          </a:p>
          <a:p>
            <a:pPr marL="285750" indent="-28575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The </a:t>
            </a:r>
            <a:r>
              <a:rPr lang="en-US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R2=0.3555</a:t>
            </a:r>
            <a:r>
              <a:rPr lang="en-US" sz="1600" b="1" i="1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R</a:t>
            </a:r>
            <a:r>
              <a:rPr lang="en-US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2=0.3555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indicates that </a:t>
            </a:r>
            <a:r>
              <a:rPr lang="en-US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35.55%</a:t>
            </a:r>
            <a:r>
              <a:rPr lang="en-US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 of the variability in MPG is explained by cylinder count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L="285750" indent="-28575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Cylinders alone don’t fully predict MPG—other factors (weight, transmission, fuel type) also play significant roles.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D4CC9-F983-43F3-17BB-0309901CABDC}"/>
              </a:ext>
            </a:extLst>
          </p:cNvPr>
          <p:cNvSpPr txBox="1"/>
          <p:nvPr/>
        </p:nvSpPr>
        <p:spPr>
          <a:xfrm>
            <a:off x="141889" y="3081892"/>
            <a:ext cx="4340034" cy="174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The value of </a:t>
            </a:r>
            <a:r>
              <a:rPr lang="en-US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-0.596</a:t>
            </a:r>
            <a:r>
              <a:rPr lang="en-US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indicates </a:t>
            </a:r>
            <a:r>
              <a:rPr lang="en-US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a </a:t>
            </a:r>
            <a:r>
              <a:rPr lang="en-US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moderate to strong negative correlation</a:t>
            </a:r>
            <a:r>
              <a:rPr lang="en-US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between the two variables being analyzed.</a:t>
            </a:r>
          </a:p>
          <a:p>
            <a:pPr marL="285750" indent="-285750" algn="just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The negative sign means that as one variable increases, the other tends to decrease (inverse relationship).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657FC-64B6-911C-FE15-5A7825FED0AE}"/>
              </a:ext>
            </a:extLst>
          </p:cNvPr>
          <p:cNvSpPr txBox="1"/>
          <p:nvPr/>
        </p:nvSpPr>
        <p:spPr>
          <a:xfrm>
            <a:off x="982717" y="74253"/>
            <a:ext cx="10226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800" b="1" i="0" u="none" strike="noStrike" kern="1200" cap="none" spc="30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Dashboard</a:t>
            </a:r>
            <a:endParaRPr lang="en-IN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D79C1-4252-C317-F97D-57179CEECA02}"/>
              </a:ext>
            </a:extLst>
          </p:cNvPr>
          <p:cNvSpPr txBox="1"/>
          <p:nvPr/>
        </p:nvSpPr>
        <p:spPr>
          <a:xfrm>
            <a:off x="157655" y="864569"/>
            <a:ext cx="1172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Task 1: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How does the distribution of car prices vary by brand and body style?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A5F9051-C025-721D-EAEA-85FC6E917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3571966"/>
              </p:ext>
            </p:extLst>
          </p:nvPr>
        </p:nvGraphicFramePr>
        <p:xfrm>
          <a:off x="728046" y="1418540"/>
          <a:ext cx="10735907" cy="4761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080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AEFFC7-53A8-2887-8D07-C3C619AE2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6" y="192360"/>
            <a:ext cx="11719034" cy="6473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70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34E035-9FCA-87FC-BCE3-2E06CF186588}"/>
              </a:ext>
            </a:extLst>
          </p:cNvPr>
          <p:cNvSpPr txBox="1"/>
          <p:nvPr/>
        </p:nvSpPr>
        <p:spPr>
          <a:xfrm>
            <a:off x="160188" y="297419"/>
            <a:ext cx="834521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Price Variation by Brand: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Ultra-Luxury Brands (Bugatti, Rolls-Royce, Lamborghini)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Highest Prices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: Focus on </a:t>
            </a:r>
            <a:r>
              <a:rPr lang="en-IN" sz="1600" b="0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convertibles, coupes, and SUVs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with limited editions.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Example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: A Bugatti convertible costs exponentially more than mainstream brands’ equivalents.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Mainstream Luxury (BMW, Mercedes-Benz, Audi)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Broad Range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: SUVs (4d5, Crew Cab) and sedans dominate, with prices scaling by features.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Example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: A BMW SUV may cost 2–3× more than a Toyota SUV of the same body style.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Economy Brands (Toyota, Honda, Hyundai)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Lowest Prices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: </a:t>
            </a:r>
            <a:r>
              <a:rPr lang="en-IN" sz="1600" b="0" i="1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Regular cab pickups, hatchbacks, and minivans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are most affordable.</a:t>
            </a:r>
          </a:p>
          <a:p>
            <a:pPr lvl="1" algn="l"/>
            <a:endParaRPr lang="en-IN" sz="1600" dirty="0">
              <a:solidFill>
                <a:srgbClr val="F8FAFF"/>
              </a:solidFill>
              <a:latin typeface="Abadi" panose="020B06040201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Price Variation by Body Style:</a:t>
            </a:r>
            <a:endParaRPr lang="en-IN" sz="1600" b="0" i="0" dirty="0">
              <a:solidFill>
                <a:srgbClr val="FFC000"/>
              </a:solidFill>
              <a:effectLst/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Most Expensive Styles: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Convertibles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(luxury-focused)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Crew Cab Pickups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(high-demand utility)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4d5 SUVs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(family/premium segment)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Most Affordable Styles: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Regular Cab Pickups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(work-oriented)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Cargo Vans/Minivans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(commercial use)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Hatchbacks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(compact/economy)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A6FF0-9E0E-6FCB-1CF9-78EA4309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567" y="928270"/>
            <a:ext cx="3334307" cy="5001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09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39E33E-FBC7-99C2-931F-763A32DCBD7C}"/>
              </a:ext>
            </a:extLst>
          </p:cNvPr>
          <p:cNvSpPr txBox="1"/>
          <p:nvPr/>
        </p:nvSpPr>
        <p:spPr>
          <a:xfrm>
            <a:off x="168166" y="222295"/>
            <a:ext cx="11855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Task 2: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Which car brands have the highest and lowest average MSRPs, and how does this vary by body style?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77D2717-BB71-4066-A3E1-072DEA70A4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397984"/>
              </p:ext>
            </p:extLst>
          </p:nvPr>
        </p:nvGraphicFramePr>
        <p:xfrm>
          <a:off x="594951" y="1086638"/>
          <a:ext cx="11002098" cy="507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6550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05BF1B-DAB9-1E3E-BB66-16FD9FE0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4" y="337855"/>
            <a:ext cx="11541351" cy="61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/>
          <p:nvPr/>
        </p:nvSpPr>
        <p:spPr>
          <a:xfrm>
            <a:off x="2275953" y="61182"/>
            <a:ext cx="82095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Contents</a:t>
            </a:r>
            <a:endParaRPr dirty="0">
              <a:solidFill>
                <a:srgbClr val="00B0F0"/>
              </a:solidFill>
              <a:latin typeface="Arial Rounded MT Bold" panose="020F0704030504030204" pitchFamily="34" charset="0"/>
              <a:ea typeface="Lustria"/>
              <a:cs typeface="Lustria"/>
              <a:sym typeface="Lustria"/>
            </a:endParaRPr>
          </a:p>
        </p:txBody>
      </p:sp>
      <p:pic>
        <p:nvPicPr>
          <p:cNvPr id="163" name="Google Shape;16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6038" y="979912"/>
            <a:ext cx="3054699" cy="25167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redondeado 1">
            <a:extLst>
              <a:ext uri="{FF2B5EF4-FFF2-40B4-BE49-F238E27FC236}">
                <a16:creationId xmlns:a16="http://schemas.microsoft.com/office/drawing/2014/main" id="{030E36FA-513A-AF4D-7BB3-EDBFFC95342F}"/>
              </a:ext>
            </a:extLst>
          </p:cNvPr>
          <p:cNvSpPr/>
          <p:nvPr/>
        </p:nvSpPr>
        <p:spPr>
          <a:xfrm>
            <a:off x="647464" y="979912"/>
            <a:ext cx="3054699" cy="81763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Project Description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8" name="Rectángulo redondeado 31">
            <a:extLst>
              <a:ext uri="{FF2B5EF4-FFF2-40B4-BE49-F238E27FC236}">
                <a16:creationId xmlns:a16="http://schemas.microsoft.com/office/drawing/2014/main" id="{A0111E0E-FAC0-35B1-A937-5D10C660D010}"/>
              </a:ext>
            </a:extLst>
          </p:cNvPr>
          <p:cNvSpPr/>
          <p:nvPr/>
        </p:nvSpPr>
        <p:spPr>
          <a:xfrm>
            <a:off x="1980455" y="1979686"/>
            <a:ext cx="3054699" cy="81763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Approach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9" name="Rectángulo redondeado 32">
            <a:extLst>
              <a:ext uri="{FF2B5EF4-FFF2-40B4-BE49-F238E27FC236}">
                <a16:creationId xmlns:a16="http://schemas.microsoft.com/office/drawing/2014/main" id="{E96BCF06-9AF0-B0C6-88CE-C432B43A1609}"/>
              </a:ext>
            </a:extLst>
          </p:cNvPr>
          <p:cNvSpPr/>
          <p:nvPr/>
        </p:nvSpPr>
        <p:spPr>
          <a:xfrm>
            <a:off x="3702163" y="2974860"/>
            <a:ext cx="3054699" cy="817638"/>
          </a:xfrm>
          <a:prstGeom prst="roundRect">
            <a:avLst>
              <a:gd name="adj" fmla="val 50000"/>
            </a:avLst>
          </a:prstGeom>
          <a:solidFill>
            <a:srgbClr val="56CB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Tech-Stack Used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0" name="Rectángulo redondeado 33">
            <a:extLst>
              <a:ext uri="{FF2B5EF4-FFF2-40B4-BE49-F238E27FC236}">
                <a16:creationId xmlns:a16="http://schemas.microsoft.com/office/drawing/2014/main" id="{78EA6025-B573-5B5B-53EF-0B85AAACA871}"/>
              </a:ext>
            </a:extLst>
          </p:cNvPr>
          <p:cNvSpPr/>
          <p:nvPr/>
        </p:nvSpPr>
        <p:spPr>
          <a:xfrm>
            <a:off x="5229512" y="3970034"/>
            <a:ext cx="3054700" cy="817638"/>
          </a:xfrm>
          <a:prstGeom prst="roundRect">
            <a:avLst>
              <a:gd name="adj" fmla="val 50000"/>
            </a:avLst>
          </a:prstGeom>
          <a:solidFill>
            <a:srgbClr val="48A1C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Data Analytics Task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1" name="Rectángulo redondeado 41">
            <a:extLst>
              <a:ext uri="{FF2B5EF4-FFF2-40B4-BE49-F238E27FC236}">
                <a16:creationId xmlns:a16="http://schemas.microsoft.com/office/drawing/2014/main" id="{D782A6A6-0BAA-BD8E-E1AA-3E98FF507F4F}"/>
              </a:ext>
            </a:extLst>
          </p:cNvPr>
          <p:cNvSpPr/>
          <p:nvPr/>
        </p:nvSpPr>
        <p:spPr>
          <a:xfrm>
            <a:off x="6756862" y="4965208"/>
            <a:ext cx="2949827" cy="817638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Insights and Dashboard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2" name="Rectángulo redondeado 41">
            <a:extLst>
              <a:ext uri="{FF2B5EF4-FFF2-40B4-BE49-F238E27FC236}">
                <a16:creationId xmlns:a16="http://schemas.microsoft.com/office/drawing/2014/main" id="{82963C49-2E6F-6E88-D3A3-3D9C791D99BD}"/>
              </a:ext>
            </a:extLst>
          </p:cNvPr>
          <p:cNvSpPr/>
          <p:nvPr/>
        </p:nvSpPr>
        <p:spPr>
          <a:xfrm>
            <a:off x="8284212" y="5960382"/>
            <a:ext cx="2949827" cy="817638"/>
          </a:xfrm>
          <a:prstGeom prst="roundRect">
            <a:avLst>
              <a:gd name="adj" fmla="val 50000"/>
            </a:avLst>
          </a:prstGeom>
          <a:solidFill>
            <a:srgbClr val="AAE6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US" sz="2000" b="1" dirty="0">
                <a:latin typeface="Abadi" panose="020B0604020104020204" pitchFamily="34" charset="0"/>
                <a:ea typeface="Bookman Old Style"/>
                <a:cs typeface="Bookman Old Style"/>
                <a:sym typeface="Bookman Old Style"/>
              </a:rPr>
              <a:t>Result and Conclusion</a:t>
            </a:r>
            <a:endParaRPr lang="en-US" sz="2000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00492F-4C23-DEAA-232F-44DFE7D6DC80}"/>
              </a:ext>
            </a:extLst>
          </p:cNvPr>
          <p:cNvSpPr txBox="1"/>
          <p:nvPr/>
        </p:nvSpPr>
        <p:spPr>
          <a:xfrm>
            <a:off x="283779" y="102511"/>
            <a:ext cx="1169801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Highest Average MSRP Brands:</a:t>
            </a:r>
            <a:endParaRPr lang="en-IN" sz="1600" b="0" i="0" dirty="0">
              <a:solidFill>
                <a:srgbClr val="FFC000"/>
              </a:solidFill>
              <a:effectLst/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Bugatti</a:t>
            </a:r>
            <a:endParaRPr lang="en-IN" sz="1600" b="0" i="0" dirty="0">
              <a:solidFill>
                <a:srgbClr val="FFC000"/>
              </a:solidFill>
              <a:effectLst/>
              <a:latin typeface="Abadi" panose="020B0604020104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MSRP: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~1,757,224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Body Styles: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Convertibles/Coupes (ultra-exclusive).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Rolls-Royce</a:t>
            </a:r>
            <a:endParaRPr lang="en-IN" sz="1600" b="0" i="0" dirty="0">
              <a:solidFill>
                <a:srgbClr val="FFC000"/>
              </a:solidFill>
              <a:effectLst/>
              <a:latin typeface="Abadi" panose="020B0604020104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MSRP: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~351,131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Body Styles: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Luxury SUVs , Sedans.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Lamborghini</a:t>
            </a:r>
            <a:endParaRPr lang="en-IN" sz="1600" b="0" i="0" dirty="0">
              <a:solidFill>
                <a:srgbClr val="FFC000"/>
              </a:solidFill>
              <a:effectLst/>
              <a:latin typeface="Abadi" panose="020B0604020104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MSRP: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~331,567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Body Styles: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Convertible SUVs , Coupes.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Maybach</a:t>
            </a:r>
            <a:endParaRPr lang="en-IN" sz="1600" b="0" i="0" dirty="0">
              <a:solidFill>
                <a:srgbClr val="FFC000"/>
              </a:solidFill>
              <a:effectLst/>
              <a:latin typeface="Abadi" panose="020B0604020104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MSRP: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~546,222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Body Styles: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Luxury Sedans , SUVs.</a:t>
            </a:r>
          </a:p>
          <a:p>
            <a:pPr algn="l"/>
            <a:r>
              <a:rPr lang="en-IN" sz="1600" b="1" i="1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Why?</a:t>
            </a:r>
            <a:r>
              <a:rPr lang="en-IN" sz="1600" b="0" i="1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 Handcrafted materials, limited production, and prestige branding.</a:t>
            </a:r>
          </a:p>
          <a:p>
            <a:pPr algn="l"/>
            <a:endParaRPr lang="en-IN" i="1" dirty="0">
              <a:solidFill>
                <a:srgbClr val="00CC00"/>
              </a:solidFill>
              <a:latin typeface="Abadi" panose="020B06040201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Lowest Average MSRP Brands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Plymouth</a:t>
            </a:r>
            <a:r>
              <a:rPr lang="en-IN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 (Discontinued)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MSRP: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~3,297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Body Styles: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Compact Sedans, Minivans.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Suzuki</a:t>
            </a:r>
            <a:endParaRPr lang="en-IN" sz="1600" b="0" i="0" dirty="0">
              <a:solidFill>
                <a:srgbClr val="FFC000"/>
              </a:solidFill>
              <a:effectLst/>
              <a:latin typeface="Abadi" panose="020B0604020104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MSRP: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~18,026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Body Styles: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Hatchbacks, Compact SUVs.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Kia/Hyundai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MSRP: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~25,514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Body Styles:</a:t>
            </a:r>
            <a:r>
              <a:rPr lang="en-IN" sz="1600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Sedans , Cargo Vans.</a:t>
            </a:r>
          </a:p>
          <a:p>
            <a:pPr algn="l"/>
            <a:r>
              <a:rPr lang="en-IN" sz="1600" b="1" i="1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Why?</a:t>
            </a:r>
            <a:r>
              <a:rPr lang="en-IN" sz="1600" b="0" i="1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 Mass-market focus, affordability, and high-volume production.</a:t>
            </a:r>
          </a:p>
          <a:p>
            <a:pPr algn="l"/>
            <a:endParaRPr lang="en-IN" b="0" i="1" dirty="0">
              <a:solidFill>
                <a:srgbClr val="00CC00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D0A14-ACCB-2139-796B-CE0C7877E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1" y="254980"/>
            <a:ext cx="2169768" cy="1356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4647A-8587-E9D7-1CF1-B73E98662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47753" y="1800690"/>
            <a:ext cx="2056761" cy="1356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6F956-D439-90C7-BEB8-84C149FE2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38895" y="1800690"/>
            <a:ext cx="2044482" cy="1356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435E53-B044-8C6F-D4FD-B5525575C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740031" y="266962"/>
            <a:ext cx="2017572" cy="1344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C80C63-7ED9-F7AF-5C40-5610E8F666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070366" y="3831770"/>
            <a:ext cx="2195402" cy="1241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76AA22-21A7-2888-D048-66ADD0BB37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840244" y="5246916"/>
            <a:ext cx="2056761" cy="1356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8C711E-C245-6ECA-9BEA-812EA9D123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038895" y="5246916"/>
            <a:ext cx="2195402" cy="1371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FE2213-B980-E8ED-16BC-3D408A7726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589413" y="3831771"/>
            <a:ext cx="2168190" cy="1241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25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E60A54-1DF6-0D1C-24CE-59DA867677C6}"/>
              </a:ext>
            </a:extLst>
          </p:cNvPr>
          <p:cNvSpPr txBox="1"/>
          <p:nvPr/>
        </p:nvSpPr>
        <p:spPr>
          <a:xfrm>
            <a:off x="674914" y="102650"/>
            <a:ext cx="10515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FFC000"/>
                </a:solidFill>
                <a:latin typeface="Abadi" panose="020B0604020104020204" pitchFamily="34" charset="0"/>
              </a:rPr>
              <a:t>Variation by Body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D376E-581B-EF1F-116A-1230DB3FD2C1}"/>
              </a:ext>
            </a:extLst>
          </p:cNvPr>
          <p:cNvSpPr txBox="1"/>
          <p:nvPr/>
        </p:nvSpPr>
        <p:spPr>
          <a:xfrm>
            <a:off x="772885" y="1262467"/>
            <a:ext cx="106788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  <a:latin typeface="Abadi" panose="020B0604020104020204" pitchFamily="34" charset="0"/>
              </a:rPr>
              <a:t>	                       	</a:t>
            </a:r>
          </a:p>
          <a:p>
            <a:r>
              <a:rPr lang="en-IN" dirty="0">
                <a:solidFill>
                  <a:srgbClr val="FFC000"/>
                </a:solidFill>
                <a:latin typeface="Abadi" panose="020B0604020104020204" pitchFamily="34" charset="0"/>
              </a:rPr>
              <a:t>	        	                                     	                     	                       	                     	                       	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23B439-25E3-3607-43BE-E6003F98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17267"/>
              </p:ext>
            </p:extLst>
          </p:nvPr>
        </p:nvGraphicFramePr>
        <p:xfrm>
          <a:off x="1240972" y="455707"/>
          <a:ext cx="9710055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6685">
                  <a:extLst>
                    <a:ext uri="{9D8B030D-6E8A-4147-A177-3AD203B41FA5}">
                      <a16:colId xmlns:a16="http://schemas.microsoft.com/office/drawing/2014/main" val="4213657147"/>
                    </a:ext>
                  </a:extLst>
                </a:gridCol>
                <a:gridCol w="3236685">
                  <a:extLst>
                    <a:ext uri="{9D8B030D-6E8A-4147-A177-3AD203B41FA5}">
                      <a16:colId xmlns:a16="http://schemas.microsoft.com/office/drawing/2014/main" val="823396236"/>
                    </a:ext>
                  </a:extLst>
                </a:gridCol>
                <a:gridCol w="3236685">
                  <a:extLst>
                    <a:ext uri="{9D8B030D-6E8A-4147-A177-3AD203B41FA5}">
                      <a16:colId xmlns:a16="http://schemas.microsoft.com/office/drawing/2014/main" val="476103792"/>
                    </a:ext>
                  </a:extLst>
                </a:gridCol>
              </a:tblGrid>
              <a:tr h="287229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bg1"/>
                          </a:solidFill>
                        </a:rPr>
                        <a:t>Body Style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bg1"/>
                          </a:solidFill>
                        </a:rPr>
                        <a:t>Highest MSRP Example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bg1"/>
                          </a:solidFill>
                        </a:rPr>
                        <a:t>Lowest MSRP Example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883653"/>
                  </a:ext>
                </a:extLst>
              </a:tr>
              <a:tr h="28722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   SUV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Rolls-Royce (351,131)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Kia (25,514)</a:t>
                      </a:r>
                      <a:endParaRPr lang="en-IN" sz="160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57612"/>
                  </a:ext>
                </a:extLst>
              </a:tr>
              <a:tr h="28722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Sedan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Maybach (546,222)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Toyota (28,847)</a:t>
                      </a:r>
                      <a:endParaRPr lang="en-IN" sz="160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61474"/>
                  </a:ext>
                </a:extLst>
              </a:tr>
              <a:tr h="28722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Pickup (Crew Cab)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Ford (28,511)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Chevrolet (29,075)</a:t>
                      </a:r>
                      <a:endParaRPr lang="en-IN" sz="160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468042"/>
                  </a:ext>
                </a:extLst>
              </a:tr>
              <a:tr h="28722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Convertible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Bugatti (1,757,224)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Mazda (20,417)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9725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192A33B7-A246-E866-DD5E-63C401B34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329"/>
          <a:stretch/>
        </p:blipFill>
        <p:spPr>
          <a:xfrm>
            <a:off x="4952998" y="2242211"/>
            <a:ext cx="1959428" cy="1107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8F02B7-FD0C-5E86-57D7-36FA14EB3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775" t="7206" r="4505" b="6598"/>
          <a:stretch/>
        </p:blipFill>
        <p:spPr>
          <a:xfrm>
            <a:off x="8291213" y="2236401"/>
            <a:ext cx="2205567" cy="1107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E2E797-D7F6-A8D7-5F87-F8BA9362E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3080" b="9956"/>
          <a:stretch/>
        </p:blipFill>
        <p:spPr>
          <a:xfrm>
            <a:off x="4952998" y="3350008"/>
            <a:ext cx="1959427" cy="1030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736CB4C-803A-7261-E4B9-58AF0EB55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4236" b="9868"/>
          <a:stretch/>
        </p:blipFill>
        <p:spPr>
          <a:xfrm>
            <a:off x="8282443" y="3356636"/>
            <a:ext cx="2223106" cy="1103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A26729-52C1-42AE-D341-63D72A25B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352" r="1352"/>
          <a:stretch/>
        </p:blipFill>
        <p:spPr>
          <a:xfrm>
            <a:off x="4952997" y="4380866"/>
            <a:ext cx="1959428" cy="1085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94C0FA-8A42-7B96-C159-14AA2648F5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b="11775"/>
          <a:stretch/>
        </p:blipFill>
        <p:spPr>
          <a:xfrm>
            <a:off x="8299981" y="4473709"/>
            <a:ext cx="2188029" cy="1085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05E5E3-66DD-2477-8FB7-188E85812A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10000"/>
          <a:stretch/>
        </p:blipFill>
        <p:spPr>
          <a:xfrm>
            <a:off x="4952997" y="5466716"/>
            <a:ext cx="1959428" cy="1224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9649FA-6FBB-9B91-8232-23B77A2BB6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t="25484"/>
          <a:stretch/>
        </p:blipFill>
        <p:spPr>
          <a:xfrm>
            <a:off x="8282443" y="5595533"/>
            <a:ext cx="2223106" cy="1103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01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0AF32A-DF04-551E-1F3B-033C0FD3A55A}"/>
              </a:ext>
            </a:extLst>
          </p:cNvPr>
          <p:cNvSpPr txBox="1"/>
          <p:nvPr/>
        </p:nvSpPr>
        <p:spPr>
          <a:xfrm>
            <a:off x="146957" y="254539"/>
            <a:ext cx="11898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Abadi" panose="020B0604020104020204" pitchFamily="34" charset="0"/>
              </a:rPr>
              <a:t>Task 3: 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How do the different feature such as transmission type affect the MSRP, and how does this vary by body style?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CEA8E35-DB17-58E6-DEE5-311BDECE07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2373779"/>
              </p:ext>
            </p:extLst>
          </p:nvPr>
        </p:nvGraphicFramePr>
        <p:xfrm>
          <a:off x="1376000" y="976511"/>
          <a:ext cx="9439999" cy="4667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8818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D6E86A-23DA-8BBF-78C9-18F59F80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95" y="170723"/>
            <a:ext cx="6514158" cy="395163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42CCCB-9120-807D-35C2-495F4011F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879416"/>
              </p:ext>
            </p:extLst>
          </p:nvPr>
        </p:nvGraphicFramePr>
        <p:xfrm>
          <a:off x="2102944" y="4681053"/>
          <a:ext cx="798611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6916">
                  <a:extLst>
                    <a:ext uri="{9D8B030D-6E8A-4147-A177-3AD203B41FA5}">
                      <a16:colId xmlns:a16="http://schemas.microsoft.com/office/drawing/2014/main" val="2934583238"/>
                    </a:ext>
                  </a:extLst>
                </a:gridCol>
                <a:gridCol w="1033596">
                  <a:extLst>
                    <a:ext uri="{9D8B030D-6E8A-4147-A177-3AD203B41FA5}">
                      <a16:colId xmlns:a16="http://schemas.microsoft.com/office/drawing/2014/main" val="2066861458"/>
                    </a:ext>
                  </a:extLst>
                </a:gridCol>
                <a:gridCol w="1910537">
                  <a:extLst>
                    <a:ext uri="{9D8B030D-6E8A-4147-A177-3AD203B41FA5}">
                      <a16:colId xmlns:a16="http://schemas.microsoft.com/office/drawing/2014/main" val="2166594026"/>
                    </a:ext>
                  </a:extLst>
                </a:gridCol>
                <a:gridCol w="3145062">
                  <a:extLst>
                    <a:ext uri="{9D8B030D-6E8A-4147-A177-3AD203B41FA5}">
                      <a16:colId xmlns:a16="http://schemas.microsoft.com/office/drawing/2014/main" val="1269975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Transmission</a:t>
                      </a: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Avg. MSRP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Premium Over Manual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Typical Use Cases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7060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effectLst/>
                          <a:latin typeface="Abadi" panose="020B0604020104020204" pitchFamily="34" charset="0"/>
                        </a:rPr>
                        <a:t>AUTOMATED_MANUAL</a:t>
                      </a:r>
                      <a:endParaRPr lang="en-IN" sz="14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108,719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+285% vs. Manual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High-performance, luxury vehicles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02179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effectLst/>
                          <a:latin typeface="Abadi" panose="020B0604020104020204" pitchFamily="34" charset="0"/>
                        </a:rPr>
                        <a:t>DIRECT_DRIVE</a:t>
                      </a:r>
                      <a:endParaRPr lang="en-IN" sz="14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47,351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+67% vs. Manual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EVs (e.g., Tesla)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81128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effectLst/>
                          <a:latin typeface="Abadi" panose="020B0604020104020204" pitchFamily="34" charset="0"/>
                        </a:rPr>
                        <a:t>AUTOMATIC</a:t>
                      </a:r>
                      <a:endParaRPr lang="en-IN" sz="14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41,816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  <a:latin typeface="Abadi" panose="020B0604020104020204" pitchFamily="34" charset="0"/>
                        </a:rPr>
                        <a:t>+48% vs. Manual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Mainstream sedans/SUVs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72222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effectLst/>
                          <a:latin typeface="Abadi" panose="020B0604020104020204" pitchFamily="34" charset="0"/>
                        </a:rPr>
                        <a:t>MANUAL</a:t>
                      </a:r>
                      <a:endParaRPr lang="en-IN" sz="1400">
                        <a:effectLst/>
                        <a:latin typeface="Abadi" panose="020B0604020104020204" pitchFamily="34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28,268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  <a:latin typeface="Abadi" panose="020B0604020104020204" pitchFamily="34" charset="0"/>
                        </a:rPr>
                        <a:t>Baseline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  <a:latin typeface="Abadi" panose="020B0604020104020204" pitchFamily="34" charset="0"/>
                        </a:rPr>
                        <a:t>Budget/enthusiast models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567461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DB8E020-F574-326F-3E97-D9FE0FB942B7}"/>
              </a:ext>
            </a:extLst>
          </p:cNvPr>
          <p:cNvSpPr txBox="1"/>
          <p:nvPr/>
        </p:nvSpPr>
        <p:spPr>
          <a:xfrm>
            <a:off x="2891474" y="4311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C000"/>
                </a:solidFill>
                <a:latin typeface="Abadi" panose="020B0604020104020204" pitchFamily="34" charset="0"/>
              </a:rPr>
              <a:t>Transmission Type’s Effect on Average MSRP</a:t>
            </a:r>
          </a:p>
        </p:txBody>
      </p:sp>
    </p:spTree>
    <p:extLst>
      <p:ext uri="{BB962C8B-B14F-4D97-AF65-F5344CB8AC3E}">
        <p14:creationId xmlns:p14="http://schemas.microsoft.com/office/powerpoint/2010/main" val="2137247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027576F-DC3F-30A7-032D-0C632B417AF0}"/>
              </a:ext>
            </a:extLst>
          </p:cNvPr>
          <p:cNvSpPr txBox="1"/>
          <p:nvPr/>
        </p:nvSpPr>
        <p:spPr>
          <a:xfrm>
            <a:off x="142500" y="128819"/>
            <a:ext cx="11177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AUTOMATED_MANUAL commands the highest premium (e.g., supercars like Ferraris).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MANUAL is the most affordable, but availability is shrinking (e.g., base trims or sports cars).</a:t>
            </a:r>
            <a:endParaRPr lang="en-IN" sz="1600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B3E9D-533F-22D8-4612-566B57831031}"/>
              </a:ext>
            </a:extLst>
          </p:cNvPr>
          <p:cNvSpPr txBox="1"/>
          <p:nvPr/>
        </p:nvSpPr>
        <p:spPr>
          <a:xfrm>
            <a:off x="3047999" y="12588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C000"/>
                </a:solidFill>
                <a:latin typeface="Abadi" panose="020B0604020104020204" pitchFamily="34" charset="0"/>
              </a:rPr>
              <a:t>Variation by Body Style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8A7782-EDC9-8BC0-79FF-DF3D60FEC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77812"/>
              </p:ext>
            </p:extLst>
          </p:nvPr>
        </p:nvGraphicFramePr>
        <p:xfrm>
          <a:off x="2161627" y="1628149"/>
          <a:ext cx="7868745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1310">
                  <a:extLst>
                    <a:ext uri="{9D8B030D-6E8A-4147-A177-3AD203B41FA5}">
                      <a16:colId xmlns:a16="http://schemas.microsoft.com/office/drawing/2014/main" val="2503991236"/>
                    </a:ext>
                  </a:extLst>
                </a:gridCol>
                <a:gridCol w="2858814">
                  <a:extLst>
                    <a:ext uri="{9D8B030D-6E8A-4147-A177-3AD203B41FA5}">
                      <a16:colId xmlns:a16="http://schemas.microsoft.com/office/drawing/2014/main" val="1612363519"/>
                    </a:ext>
                  </a:extLst>
                </a:gridCol>
                <a:gridCol w="2196662">
                  <a:extLst>
                    <a:ext uri="{9D8B030D-6E8A-4147-A177-3AD203B41FA5}">
                      <a16:colId xmlns:a16="http://schemas.microsoft.com/office/drawing/2014/main" val="186174797"/>
                    </a:ext>
                  </a:extLst>
                </a:gridCol>
                <a:gridCol w="1481959">
                  <a:extLst>
                    <a:ext uri="{9D8B030D-6E8A-4147-A177-3AD203B41FA5}">
                      <a16:colId xmlns:a16="http://schemas.microsoft.com/office/drawing/2014/main" val="2132953634"/>
                    </a:ext>
                  </a:extLst>
                </a:gridCol>
              </a:tblGrid>
              <a:tr h="367468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Body Style</a:t>
                      </a: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Most Expensive Transmission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Cheapest Transmission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Price Gap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31410422"/>
                  </a:ext>
                </a:extLst>
              </a:tr>
              <a:tr h="593602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badi" panose="020B0604020104020204" pitchFamily="34" charset="0"/>
                        </a:rPr>
                        <a:t>Coupe</a:t>
                      </a:r>
                      <a:endParaRPr lang="en-IN" sz="16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AUTOMATED_MANUAL (245,977)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MANUAL (50,902)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effectLst/>
                          <a:latin typeface="Abadi" panose="020B0604020104020204" pitchFamily="34" charset="0"/>
                        </a:rPr>
                        <a:t>+383%</a:t>
                      </a:r>
                      <a:endParaRPr lang="en-IN" sz="16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8989907"/>
                  </a:ext>
                </a:extLst>
              </a:tr>
              <a:tr h="593602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effectLst/>
                          <a:latin typeface="Abadi" panose="020B0604020104020204" pitchFamily="34" charset="0"/>
                        </a:rPr>
                        <a:t>Convertible</a:t>
                      </a:r>
                      <a:endParaRPr lang="en-IN" sz="1600">
                        <a:effectLst/>
                        <a:latin typeface="Abadi" panose="020B0604020104020204" pitchFamily="34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AUTOMATED_MANUAL (129,082)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MANUAL (64,794)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badi" panose="020B0604020104020204" pitchFamily="34" charset="0"/>
                        </a:rPr>
                        <a:t>+99%</a:t>
                      </a:r>
                      <a:endParaRPr lang="en-IN" sz="16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34944657"/>
                  </a:ext>
                </a:extLst>
              </a:tr>
              <a:tr h="367468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effectLst/>
                          <a:latin typeface="Abadi" panose="020B0604020104020204" pitchFamily="34" charset="0"/>
                        </a:rPr>
                        <a:t>Sedan</a:t>
                      </a:r>
                      <a:endParaRPr lang="en-IN" sz="1600">
                        <a:effectLst/>
                        <a:latin typeface="Abadi" panose="020B0604020104020204" pitchFamily="34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DIRECT_DRIVE (79,512)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MANUAL (17,557)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badi" panose="020B0604020104020204" pitchFamily="34" charset="0"/>
                        </a:rPr>
                        <a:t>+353%</a:t>
                      </a:r>
                      <a:endParaRPr lang="en-IN" sz="16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07457352"/>
                  </a:ext>
                </a:extLst>
              </a:tr>
              <a:tr h="367468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effectLst/>
                          <a:latin typeface="Abadi" panose="020B0604020104020204" pitchFamily="34" charset="0"/>
                        </a:rPr>
                        <a:t>4dr SUV</a:t>
                      </a:r>
                      <a:endParaRPr lang="en-IN" sz="1600">
                        <a:effectLst/>
                        <a:latin typeface="Abadi" panose="020B0604020104020204" pitchFamily="34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DIRECT_DRIVE (49,800)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MANUAL (17,422)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effectLst/>
                          <a:latin typeface="Abadi" panose="020B0604020104020204" pitchFamily="34" charset="0"/>
                        </a:rPr>
                        <a:t>+186%</a:t>
                      </a:r>
                      <a:endParaRPr lang="en-IN" sz="16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7336387"/>
                  </a:ext>
                </a:extLst>
              </a:tr>
              <a:tr h="593602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effectLst/>
                          <a:latin typeface="Abadi" panose="020B0604020104020204" pitchFamily="34" charset="0"/>
                        </a:rPr>
                        <a:t>Cargo Van</a:t>
                      </a:r>
                      <a:endParaRPr lang="en-IN" sz="1600">
                        <a:effectLst/>
                        <a:latin typeface="Abadi" panose="020B0604020104020204" pitchFamily="34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AUTOMATIC (17,019)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  <a:latin typeface="Abadi" panose="020B0604020104020204" pitchFamily="34" charset="0"/>
                        </a:rPr>
                        <a:t>N/A (Manual not offered)</a:t>
                      </a:r>
                      <a:endParaRPr lang="en-US" sz="16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Abadi" panose="020B0604020104020204" pitchFamily="34" charset="0"/>
                        </a:rPr>
                        <a:t>—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45567360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6021246-8565-56C4-FB7A-706E2C5D6C52}"/>
              </a:ext>
            </a:extLst>
          </p:cNvPr>
          <p:cNvSpPr txBox="1"/>
          <p:nvPr/>
        </p:nvSpPr>
        <p:spPr>
          <a:xfrm>
            <a:off x="142500" y="4903587"/>
            <a:ext cx="110673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Luxury/Performance Styles: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Coupes/convertibles with 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AUTOMATED_MANUAL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have extreme premiums.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Mainstream Styles: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AUTOMATIC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dominates (e.g., SUVs, pickups), with modest price jumps over manual.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EV Influence: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DIRECT_DRIVE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(EVs) raises sedan/SUV prices.</a:t>
            </a:r>
          </a:p>
        </p:txBody>
      </p:sp>
    </p:spTree>
    <p:extLst>
      <p:ext uri="{BB962C8B-B14F-4D97-AF65-F5344CB8AC3E}">
        <p14:creationId xmlns:p14="http://schemas.microsoft.com/office/powerpoint/2010/main" val="4083713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5EB694-F042-B0E0-F976-90561F4585D7}"/>
              </a:ext>
            </a:extLst>
          </p:cNvPr>
          <p:cNvSpPr txBox="1"/>
          <p:nvPr/>
        </p:nvSpPr>
        <p:spPr>
          <a:xfrm>
            <a:off x="215462" y="163699"/>
            <a:ext cx="11761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Task 4: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How does the fuel efficiency of cars vary across different body styles and model years? 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3BD9209-6757-5AF4-9F01-E50CC33A3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01951"/>
              </p:ext>
            </p:extLst>
          </p:nvPr>
        </p:nvGraphicFramePr>
        <p:xfrm>
          <a:off x="2457449" y="647831"/>
          <a:ext cx="7277099" cy="6046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332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F1943E-F27B-8346-16E0-D1E128BAF6C0}"/>
              </a:ext>
            </a:extLst>
          </p:cNvPr>
          <p:cNvSpPr txBox="1"/>
          <p:nvPr/>
        </p:nvSpPr>
        <p:spPr>
          <a:xfrm>
            <a:off x="178676" y="4435622"/>
            <a:ext cx="119187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1990–1999: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Gasoline dominance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: Low MPG (e.g., 1995 Ford Explorer: 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17 MPG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).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Manual transmissions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were common in economy cars (e.g., 1998 Honda Civic: 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32 MPG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).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2000–2009</a:t>
            </a:r>
            <a:r>
              <a:rPr lang="en-IN" sz="1600" b="0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Hybrids introduced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: Toyota Prius (2000: 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41 MPG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) revolutionized efficiency.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SUVs peaked in size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(e.g., 2006 Hummer H2: 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12 MPG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).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2010–2017: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CAFE standards enforced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: Fleet-wide MPG rose 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~5 MPG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(2010: 22.5 MPG → 2017: 27.5 MPG).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Turbocharging mainstreamed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: Ford F-150 (2015: 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22 MPG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vs. 2005: 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16 MPG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60A43B-EC86-BF62-2722-BEE61005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" y="114053"/>
            <a:ext cx="11980394" cy="40262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EC27D2-308E-EF5C-E804-B39089DB9F28}"/>
              </a:ext>
            </a:extLst>
          </p:cNvPr>
          <p:cNvSpPr txBox="1"/>
          <p:nvPr/>
        </p:nvSpPr>
        <p:spPr>
          <a:xfrm>
            <a:off x="3090041" y="42509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C000"/>
                </a:solidFill>
                <a:highlight>
                  <a:srgbClr val="000000"/>
                </a:highlight>
                <a:latin typeface="Abadi" panose="020B0604020104020204" pitchFamily="34" charset="0"/>
              </a:rPr>
              <a:t>Model Year Trends (1990–2017)</a:t>
            </a:r>
          </a:p>
        </p:txBody>
      </p:sp>
    </p:spTree>
    <p:extLst>
      <p:ext uri="{BB962C8B-B14F-4D97-AF65-F5344CB8AC3E}">
        <p14:creationId xmlns:p14="http://schemas.microsoft.com/office/powerpoint/2010/main" val="426658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B48DC8-A7A3-8FE7-DA69-BFE9490F82C1}"/>
              </a:ext>
            </a:extLst>
          </p:cNvPr>
          <p:cNvSpPr txBox="1"/>
          <p:nvPr/>
        </p:nvSpPr>
        <p:spPr>
          <a:xfrm>
            <a:off x="2643351" y="254397"/>
            <a:ext cx="6800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highlight>
                  <a:srgbClr val="000000"/>
                </a:highlight>
                <a:latin typeface="Abadi" panose="020B0604020104020204" pitchFamily="34" charset="0"/>
              </a:rPr>
              <a:t>Body Style Impact on MPG</a:t>
            </a:r>
            <a:endParaRPr lang="en-IN" sz="2000" b="1" dirty="0">
              <a:solidFill>
                <a:srgbClr val="FFC000"/>
              </a:solidFill>
              <a:highlight>
                <a:srgbClr val="000000"/>
              </a:highlight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593F8-E648-2890-9027-56ACB9689C0B}"/>
              </a:ext>
            </a:extLst>
          </p:cNvPr>
          <p:cNvSpPr txBox="1"/>
          <p:nvPr/>
        </p:nvSpPr>
        <p:spPr>
          <a:xfrm>
            <a:off x="378372" y="630510"/>
            <a:ext cx="11330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C000"/>
                </a:solidFill>
                <a:latin typeface="Abadi" panose="020B0604020104020204" pitchFamily="34" charset="0"/>
              </a:rPr>
              <a:t>(</a:t>
            </a:r>
            <a:r>
              <a:rPr lang="en-US" sz="1600" i="1" dirty="0">
                <a:solidFill>
                  <a:srgbClr val="FFC000"/>
                </a:solidFill>
                <a:latin typeface="Abadi" panose="020B0604020104020204" pitchFamily="34" charset="0"/>
              </a:rPr>
              <a:t>From Most to Least Efficient)</a:t>
            </a:r>
            <a:endParaRPr lang="en-IN" i="1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9E7CC4-8D32-6CC1-B267-CC4AC7CE9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98343"/>
              </p:ext>
            </p:extLst>
          </p:nvPr>
        </p:nvGraphicFramePr>
        <p:xfrm>
          <a:off x="1835807" y="1031977"/>
          <a:ext cx="8520385" cy="312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0051">
                  <a:extLst>
                    <a:ext uri="{9D8B030D-6E8A-4147-A177-3AD203B41FA5}">
                      <a16:colId xmlns:a16="http://schemas.microsoft.com/office/drawing/2014/main" val="2044080576"/>
                    </a:ext>
                  </a:extLst>
                </a:gridCol>
                <a:gridCol w="1487394">
                  <a:extLst>
                    <a:ext uri="{9D8B030D-6E8A-4147-A177-3AD203B41FA5}">
                      <a16:colId xmlns:a16="http://schemas.microsoft.com/office/drawing/2014/main" val="4091380426"/>
                    </a:ext>
                  </a:extLst>
                </a:gridCol>
                <a:gridCol w="1432306">
                  <a:extLst>
                    <a:ext uri="{9D8B030D-6E8A-4147-A177-3AD203B41FA5}">
                      <a16:colId xmlns:a16="http://schemas.microsoft.com/office/drawing/2014/main" val="4066274124"/>
                    </a:ext>
                  </a:extLst>
                </a:gridCol>
                <a:gridCol w="837348">
                  <a:extLst>
                    <a:ext uri="{9D8B030D-6E8A-4147-A177-3AD203B41FA5}">
                      <a16:colId xmlns:a16="http://schemas.microsoft.com/office/drawing/2014/main" val="218383753"/>
                    </a:ext>
                  </a:extLst>
                </a:gridCol>
                <a:gridCol w="3283286">
                  <a:extLst>
                    <a:ext uri="{9D8B030D-6E8A-4147-A177-3AD203B41FA5}">
                      <a16:colId xmlns:a16="http://schemas.microsoft.com/office/drawing/2014/main" val="3947635636"/>
                    </a:ext>
                  </a:extLst>
                </a:gridCol>
              </a:tblGrid>
              <a:tr h="39025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Body Style</a:t>
                      </a:r>
                    </a:p>
                  </a:txBody>
                  <a:tcPr marL="61867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Avg. MPG (1990s)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Avg. MPG (2010s)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Change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rgbClr val="F5F5F5"/>
                          </a:solidFill>
                          <a:effectLst/>
                          <a:latin typeface="Abadi" panose="020B0604020104020204" pitchFamily="34" charset="0"/>
                        </a:rPr>
                        <a:t>Key Factors</a:t>
                      </a:r>
                    </a:p>
                  </a:txBody>
                  <a:tcPr marL="51556" marR="51556" marT="51556" marB="51556" anchor="ctr"/>
                </a:tc>
                <a:extLst>
                  <a:ext uri="{0D108BD9-81ED-4DB2-BD59-A6C34878D82A}">
                    <a16:rowId xmlns:a16="http://schemas.microsoft.com/office/drawing/2014/main" val="1619704808"/>
                  </a:ext>
                </a:extLst>
              </a:tr>
              <a:tr h="39025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2dr Hatchback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61867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28–32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32–38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+14%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Lightweight, improved aerodynamics</a:t>
                      </a:r>
                    </a:p>
                  </a:txBody>
                  <a:tcPr marL="51556" marR="51556" marT="51556" marB="51556" anchor="ctr"/>
                </a:tc>
                <a:extLst>
                  <a:ext uri="{0D108BD9-81ED-4DB2-BD59-A6C34878D82A}">
                    <a16:rowId xmlns:a16="http://schemas.microsoft.com/office/drawing/2014/main" val="1527742138"/>
                  </a:ext>
                </a:extLst>
              </a:tr>
              <a:tr h="39025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Sedan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61867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24–28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28–34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+17%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Engine tech (VVT, direct injection)</a:t>
                      </a:r>
                    </a:p>
                  </a:txBody>
                  <a:tcPr marL="51556" marR="51556" marT="51556" marB="51556" anchor="ctr"/>
                </a:tc>
                <a:extLst>
                  <a:ext uri="{0D108BD9-81ED-4DB2-BD59-A6C34878D82A}">
                    <a16:rowId xmlns:a16="http://schemas.microsoft.com/office/drawing/2014/main" val="1239927432"/>
                  </a:ext>
                </a:extLst>
              </a:tr>
              <a:tr h="39025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Wagon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61867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22–26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26–32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+18%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Hybrid variants (e.g., Prius V)</a:t>
                      </a:r>
                    </a:p>
                  </a:txBody>
                  <a:tcPr marL="51556" marR="51556" marT="51556" marB="51556" anchor="ctr"/>
                </a:tc>
                <a:extLst>
                  <a:ext uri="{0D108BD9-81ED-4DB2-BD59-A6C34878D82A}">
                    <a16:rowId xmlns:a16="http://schemas.microsoft.com/office/drawing/2014/main" val="2655699456"/>
                  </a:ext>
                </a:extLst>
              </a:tr>
              <a:tr h="39025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Minivan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61867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18–22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20–26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Abadi" panose="020B0604020104020204" pitchFamily="34" charset="0"/>
                        </a:rPr>
                        <a:t>+12%</a:t>
                      </a:r>
                      <a:endParaRPr lang="en-IN" sz="12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Lighter materials, 6-speed transmissions</a:t>
                      </a:r>
                    </a:p>
                  </a:txBody>
                  <a:tcPr marL="51556" marR="51556" marT="51556" marB="51556" anchor="ctr"/>
                </a:tc>
                <a:extLst>
                  <a:ext uri="{0D108BD9-81ED-4DB2-BD59-A6C34878D82A}">
                    <a16:rowId xmlns:a16="http://schemas.microsoft.com/office/drawing/2014/main" val="3629731343"/>
                  </a:ext>
                </a:extLst>
              </a:tr>
              <a:tr h="39025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SUV (4dr)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61867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16–20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18–26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Abadi" panose="020B0604020104020204" pitchFamily="34" charset="0"/>
                        </a:rPr>
                        <a:t>+25%</a:t>
                      </a:r>
                      <a:endParaRPr lang="en-IN" sz="12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Shift to unibody designs (e.g., Honda CR-V)</a:t>
                      </a:r>
                    </a:p>
                  </a:txBody>
                  <a:tcPr marL="51556" marR="51556" marT="51556" marB="51556" anchor="ctr"/>
                </a:tc>
                <a:extLst>
                  <a:ext uri="{0D108BD9-81ED-4DB2-BD59-A6C34878D82A}">
                    <a16:rowId xmlns:a16="http://schemas.microsoft.com/office/drawing/2014/main" val="3771334824"/>
                  </a:ext>
                </a:extLst>
              </a:tr>
              <a:tr h="39025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Pickup (Crew Cab)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61867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14–18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16–22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  <a:latin typeface="Abadi" panose="020B0604020104020204" pitchFamily="34" charset="0"/>
                        </a:rPr>
                        <a:t>+22%</a:t>
                      </a:r>
                      <a:endParaRPr lang="en-IN" sz="120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Abadi" panose="020B0604020104020204" pitchFamily="34" charset="0"/>
                        </a:rPr>
                        <a:t>Turbocharged V6s (e.g., Ford EcoBoost)</a:t>
                      </a:r>
                    </a:p>
                  </a:txBody>
                  <a:tcPr marL="51556" marR="51556" marT="51556" marB="51556" anchor="ctr"/>
                </a:tc>
                <a:extLst>
                  <a:ext uri="{0D108BD9-81ED-4DB2-BD59-A6C34878D82A}">
                    <a16:rowId xmlns:a16="http://schemas.microsoft.com/office/drawing/2014/main" val="2236063011"/>
                  </a:ext>
                </a:extLst>
              </a:tr>
              <a:tr h="39025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Abadi" panose="020B0604020104020204" pitchFamily="34" charset="0"/>
                        </a:rPr>
                        <a:t>Convertible</a:t>
                      </a:r>
                      <a:endParaRPr lang="en-IN" sz="12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61867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18–22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  <a:latin typeface="Abadi" panose="020B0604020104020204" pitchFamily="34" charset="0"/>
                        </a:rPr>
                        <a:t>20–28 MPG</a:t>
                      </a: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Abadi" panose="020B0604020104020204" pitchFamily="34" charset="0"/>
                        </a:rPr>
                        <a:t>+15%</a:t>
                      </a:r>
                      <a:endParaRPr lang="en-IN" sz="12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1556" marR="51556" marT="51556" marB="51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  <a:latin typeface="Abadi" panose="020B0604020104020204" pitchFamily="34" charset="0"/>
                        </a:rPr>
                        <a:t>Structural efficiency gains</a:t>
                      </a:r>
                    </a:p>
                  </a:txBody>
                  <a:tcPr marL="51556" marR="51556" marT="51556" marB="51556" anchor="ctr"/>
                </a:tc>
                <a:extLst>
                  <a:ext uri="{0D108BD9-81ED-4DB2-BD59-A6C34878D82A}">
                    <a16:rowId xmlns:a16="http://schemas.microsoft.com/office/drawing/2014/main" val="34219231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5A8DA2C-2A34-1D5D-0F25-E6E437DE6282}"/>
              </a:ext>
            </a:extLst>
          </p:cNvPr>
          <p:cNvSpPr txBox="1"/>
          <p:nvPr/>
        </p:nvSpPr>
        <p:spPr>
          <a:xfrm>
            <a:off x="115613" y="4596274"/>
            <a:ext cx="11960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Efficiency Gains Were Universal: </a:t>
            </a: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All body styles improved, but SUVs/pickups benefited most from tech (turbocharging, unibody designs).</a:t>
            </a:r>
          </a:p>
          <a:p>
            <a:endParaRPr lang="en-US" sz="1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Hybrids Reshaped the Market: </a:t>
            </a: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Post-2000, hybrids made hatchbacks/sedans 30%+ more efficient than 1990s counterparts.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Regulations Worked: </a:t>
            </a:r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CAFE standards drove ~25% MPG gains in trucks/SUVs (2010s vs. 1990s).</a:t>
            </a:r>
            <a:endParaRPr lang="en-IN" sz="16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854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1E64B0-A025-6EBF-7B6D-5F62F9F09D66}"/>
              </a:ext>
            </a:extLst>
          </p:cNvPr>
          <p:cNvSpPr txBox="1"/>
          <p:nvPr/>
        </p:nvSpPr>
        <p:spPr>
          <a:xfrm>
            <a:off x="157656" y="197096"/>
            <a:ext cx="1170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Task 5: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How does the car's horsepower, MPG, and price vary across different Brands?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5BE91DF-49AC-D103-D4F2-66F34E534E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917369"/>
              </p:ext>
            </p:extLst>
          </p:nvPr>
        </p:nvGraphicFramePr>
        <p:xfrm>
          <a:off x="798063" y="901591"/>
          <a:ext cx="10595873" cy="5054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664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B5BD60-A3F0-0BC5-72B4-B73889EE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639" y="112985"/>
            <a:ext cx="3214195" cy="6632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BF8FA-7780-EE5F-B340-80B7DC59FAEC}"/>
              </a:ext>
            </a:extLst>
          </p:cNvPr>
          <p:cNvSpPr txBox="1"/>
          <p:nvPr/>
        </p:nvSpPr>
        <p:spPr>
          <a:xfrm>
            <a:off x="168166" y="428296"/>
            <a:ext cx="8429296" cy="370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1372"/>
              </a:spcBef>
              <a:spcAft>
                <a:spcPts val="1029"/>
              </a:spcAft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Fuel Efficiency (Average of MPG):</a:t>
            </a:r>
          </a:p>
          <a:p>
            <a:pPr marL="285750" indent="-285750" algn="l">
              <a:lnSpc>
                <a:spcPct val="150000"/>
              </a:lnSpc>
              <a:spcBef>
                <a:spcPts val="1029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Highest MPG Brands: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Tesla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(96.5 MPG) – This is exceptionally high, likely due to Tesla being fully electric.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FIAT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(34.0 MPG) and 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Alfa Romeo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(29.0 MPG) – These brands focus on smaller or more efficient engines.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Honda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(28.8 MPG) and 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Scion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(28.8 MPG) – Known for reliable, fuel-efficient vehicles.</a:t>
            </a:r>
          </a:p>
          <a:p>
            <a:pPr marL="285750" indent="-28575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Lowest MPG Brands: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Bugatti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(11.0 MPG) – High-performance, large engines.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Maybach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(13.0 MPG) and 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Ferrari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(13.1 MPG) – Luxury/sports cars with powerful engines.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Bentley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(15.2 MPG) and 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Rolls-Royce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(15.5 MPG) – Heavy luxury vehicles.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BDE36C-84E5-4932-6141-0C8755616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25319" y="4884684"/>
            <a:ext cx="3832608" cy="1545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10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2213339" y="350435"/>
            <a:ext cx="776532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Clr>
                <a:srgbClr val="00B0F0"/>
              </a:buClr>
              <a:buSzPts val="5400"/>
            </a:pPr>
            <a:r>
              <a:rPr lang="en-US" sz="54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Project Description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169" name="Google Shape;169;p3"/>
          <p:cNvSpPr txBox="1">
            <a:spLocks noGrp="1"/>
          </p:cNvSpPr>
          <p:nvPr>
            <p:ph type="body" idx="1"/>
          </p:nvPr>
        </p:nvSpPr>
        <p:spPr>
          <a:xfrm>
            <a:off x="1429407" y="1475101"/>
            <a:ext cx="9333186" cy="36224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6900" indent="0" algn="just">
              <a:lnSpc>
                <a:spcPct val="100000"/>
              </a:lnSpc>
              <a:spcBef>
                <a:spcPts val="0"/>
              </a:spcBef>
              <a:buSzPct val="7000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This project aims to help a car manufacturer optimize pricing and product development by analyzing the relationship between car features, market segments, and pricing. </a:t>
            </a:r>
          </a:p>
          <a:p>
            <a:pPr marL="36900" indent="0" algn="just">
              <a:lnSpc>
                <a:spcPct val="100000"/>
              </a:lnSpc>
              <a:spcBef>
                <a:spcPts val="0"/>
              </a:spcBef>
              <a:buSzPct val="70000"/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       Using techniques like regression analysis and market segmentation, the goal is to identify high-demand and high-profit features to guide strategic decisions. This data-driven approach will support competitive pricing, meet evolving consumer preferences, and improve overall profitability in a rapidly changing automotive market.</a:t>
            </a:r>
            <a:endParaRPr sz="24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342A0-21CD-3C47-44AE-875CCD16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24" t="12364" r="51515" b="9658"/>
          <a:stretch/>
        </p:blipFill>
        <p:spPr>
          <a:xfrm>
            <a:off x="10344422" y="4715913"/>
            <a:ext cx="1547122" cy="188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06B81C-E2D9-71A9-E02C-4726F42EB495}"/>
              </a:ext>
            </a:extLst>
          </p:cNvPr>
          <p:cNvSpPr txBox="1"/>
          <p:nvPr/>
        </p:nvSpPr>
        <p:spPr>
          <a:xfrm>
            <a:off x="115615" y="191344"/>
            <a:ext cx="9354206" cy="3434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1372"/>
              </a:spcBef>
              <a:spcAft>
                <a:spcPts val="1029"/>
              </a:spcAft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Price (Average MSRP):</a:t>
            </a:r>
          </a:p>
          <a:p>
            <a:pPr marL="285750" indent="-285750"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Most Expensive Brands</a:t>
            </a:r>
            <a:r>
              <a:rPr lang="en-IN" sz="1600" b="0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Bugatti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(1,757,223.7) – Ultra-luxury hypercars.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Maybach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(546,221.9) and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Rolls−Royce 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(546,221.9) </a:t>
            </a:r>
            <a:r>
              <a:rPr lang="en-IN" sz="1600" b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and </a:t>
            </a:r>
          </a:p>
          <a:p>
            <a:pPr lvl="1" algn="l">
              <a:spcAft>
                <a:spcPts val="600"/>
              </a:spcAft>
            </a:pPr>
            <a:r>
              <a:rPr lang="en-IN" sz="1600" b="1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     Rolls−Royce 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IN" sz="1600" b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351,130.6) – High-end luxury.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Lamborghini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(331,567.3) and 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Ferrari 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(331,567.3) – Exotic sports cars.</a:t>
            </a:r>
          </a:p>
          <a:p>
            <a:pPr marL="285750" indent="-28575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Most Affordable Brands</a:t>
            </a:r>
            <a:r>
              <a:rPr lang="en-IN" sz="1600" b="0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Plymouth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($3,296.9) – Likely older or discontinued models.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Oldsmobile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(12,843.8) and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Suzuki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(12,843.8) </a:t>
            </a:r>
            <a:r>
              <a:rPr lang="en-IN" sz="1600" b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600" b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S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uzuki 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(18,026.4) – Budget-friendly options.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Scion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(19,932.5) and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Mazda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(19,932.5) 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Mazda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(20,416.6) – Economical brands.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186E4-BA4C-A3FA-B968-8B29B77EBFFF}"/>
              </a:ext>
            </a:extLst>
          </p:cNvPr>
          <p:cNvSpPr txBox="1"/>
          <p:nvPr/>
        </p:nvSpPr>
        <p:spPr>
          <a:xfrm>
            <a:off x="115614" y="3676372"/>
            <a:ext cx="11204026" cy="3111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1372"/>
              </a:spcBef>
              <a:spcAft>
                <a:spcPts val="1029"/>
              </a:spcAft>
              <a:buFont typeface="Wingdings" panose="05000000000000000000" pitchFamily="2" charset="2"/>
              <a:buChar char="q"/>
            </a:pPr>
            <a:r>
              <a:rPr lang="en-IN" sz="1600" b="1" i="0" dirty="0">
                <a:solidFill>
                  <a:srgbClr val="FFC000"/>
                </a:solidFill>
                <a:effectLst/>
                <a:latin typeface="Abadi" panose="020B0604020104020204" pitchFamily="34" charset="0"/>
              </a:rPr>
              <a:t>Horsepower (Average Engine HP):</a:t>
            </a:r>
          </a:p>
          <a:p>
            <a:pPr marL="285750" indent="-285750"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Most Powerful Brands</a:t>
            </a:r>
            <a:r>
              <a:rPr lang="en-IN" sz="1600" b="0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Bugatti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(1,001 HP) – Extreme performance.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Lamborghini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(614.1 HP) and 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McLaren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(610.4 HP) – High-performance sports cars.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Maybach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(590.5 HP) and 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Ferrari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(512.0 HP) – Luxury/supercars.</a:t>
            </a:r>
          </a:p>
          <a:p>
            <a:pPr marL="285750" indent="-28575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IN" sz="1600" b="1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Least Powerful Brands</a:t>
            </a:r>
            <a:r>
              <a:rPr lang="en-IN" sz="1600" b="0" i="0" dirty="0"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Plymouth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(133.7 HP) – Older or economy-focused.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FIAT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(148.2 HP) and 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Scion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(154.4 HP) – Compact, efficient vehicles.</a:t>
            </a:r>
          </a:p>
          <a:p>
            <a:pPr marL="742950" lvl="1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Mazda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(172.5 HP) and </a:t>
            </a:r>
            <a:r>
              <a:rPr lang="en-IN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Mitsubishi</a:t>
            </a:r>
            <a:r>
              <a:rPr lang="en-IN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badi" panose="020B0604020104020204" pitchFamily="34" charset="0"/>
              </a:rPr>
              <a:t> (173.7 HP) – Balanced performance.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8E43D-3BE2-387F-52E3-1BD31EFA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09" b="19064"/>
          <a:stretch/>
        </p:blipFill>
        <p:spPr>
          <a:xfrm>
            <a:off x="8269623" y="416011"/>
            <a:ext cx="3638598" cy="1492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B1426B-4987-7C36-2C71-72F7CE54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93" b="6630"/>
          <a:stretch/>
        </p:blipFill>
        <p:spPr>
          <a:xfrm>
            <a:off x="8671034" y="5068149"/>
            <a:ext cx="3121573" cy="1373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505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8CCB69-DB17-DFAC-F472-201419516AFB}"/>
              </a:ext>
            </a:extLst>
          </p:cNvPr>
          <p:cNvSpPr txBox="1"/>
          <p:nvPr/>
        </p:nvSpPr>
        <p:spPr>
          <a:xfrm>
            <a:off x="982717" y="137315"/>
            <a:ext cx="10226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800" b="1" i="0" u="none" strike="noStrike" kern="1200" cap="none" spc="30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Results and Conclusion</a:t>
            </a:r>
            <a:endParaRPr lang="en-IN" sz="48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EB0C34A-782D-96E4-7A52-2689A7673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06" y="1044512"/>
            <a:ext cx="1185998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Market Demand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Diesel and Flex Fuel cars, though fewer in number, show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high popularity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, while Luxury cars have many models but low demand—indicating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misalignment between supply and consumer interest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Performance &amp; 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A strong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positive relationship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 exists between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engine horsepower and 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—buyers are willing to pay more for performance.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Key Price Drivers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Horsepower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cylinder 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 significantly raise prices. In contrast,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fuel efficiency (MPG)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 is linked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lower-cost vehicles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Brand Impact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Car prices vary widely by brand.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Luxury and exotic brands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 command premiums for performance and exclusivity, while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mass-market brands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 offer affordability and reliability.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Fuel Efficiency vs. Engine Design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CC00"/>
                </a:solidFill>
                <a:effectLst/>
                <a:latin typeface="Abadi" panose="020B0604020104020204" pitchFamily="34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More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engine cylinders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 lead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lower MPG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badi" panose="020B0604020104020204" pitchFamily="34" charset="0"/>
              </a:rPr>
              <a:t>, with a moderate negative correlation. Other factors like weight and design also affect efficiency.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777D4F-8E8E-6C69-EC7D-5561D7FFF5D0}"/>
              </a:ext>
            </a:extLst>
          </p:cNvPr>
          <p:cNvSpPr txBox="1"/>
          <p:nvPr/>
        </p:nvSpPr>
        <p:spPr>
          <a:xfrm>
            <a:off x="277585" y="5584961"/>
            <a:ext cx="11636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We Conclude that Car performance features, especially horsepower, are key drivers of price. High-demand, fuel-efficient models represent growth opportunities, while oversupplied luxury categories may need strategy shifts. Brand, engine design, and market segment all play crucial roles in pricing and profitability.</a:t>
            </a:r>
            <a:endParaRPr lang="en-IN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34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FC09A-58FA-E08B-1835-4E9F2EF7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82" y="1446882"/>
            <a:ext cx="6860385" cy="3964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43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2209345" y="298445"/>
            <a:ext cx="7765322" cy="86750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Clr>
                <a:srgbClr val="00B0F0"/>
              </a:buClr>
              <a:buSzPct val="100000"/>
            </a:pPr>
            <a:r>
              <a:rPr lang="en-US" sz="54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Approach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1618593" y="1384176"/>
            <a:ext cx="9038897" cy="297106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06000" algn="just">
              <a:spcBef>
                <a:spcPts val="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Data Extraction: </a:t>
            </a:r>
            <a:r>
              <a:rPr lang="en-US" sz="2400" dirty="0">
                <a:solidFill>
                  <a:srgbClr val="BFBFBF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Downloaded and Imported the dataset into Excel.</a:t>
            </a:r>
            <a:endParaRPr sz="2400" dirty="0">
              <a:latin typeface="Abadi" panose="020B0604020104020204" pitchFamily="34" charset="0"/>
            </a:endParaRPr>
          </a:p>
          <a:p>
            <a:pPr marL="342900" indent="-306000" algn="just">
              <a:spcBef>
                <a:spcPts val="108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Data Cleaning: </a:t>
            </a:r>
            <a:r>
              <a:rPr lang="en-US" sz="2400" dirty="0">
                <a:solidFill>
                  <a:srgbClr val="BFBFBF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Cleaned the data by removing missing or invalid entries and converting into required values.   </a:t>
            </a:r>
            <a:endParaRPr sz="2400" dirty="0">
              <a:latin typeface="Abadi" panose="020B0604020104020204" pitchFamily="34" charset="0"/>
            </a:endParaRPr>
          </a:p>
          <a:p>
            <a:pPr marL="342900" indent="-306000" algn="just">
              <a:spcBef>
                <a:spcPts val="108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Analysis: </a:t>
            </a:r>
            <a:r>
              <a:rPr lang="en-US" sz="2400" dirty="0">
                <a:solidFill>
                  <a:srgbClr val="BFBFBF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Used Pivot Tables and charts to visualize trends and uncover key insights and analyzed the findings and compiled them into a report.</a:t>
            </a:r>
            <a:endParaRPr sz="2400" dirty="0">
              <a:solidFill>
                <a:srgbClr val="BFBFBF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3">
            <a:alphaModFix/>
          </a:blip>
          <a:srcRect l="9462" r="10024"/>
          <a:stretch/>
        </p:blipFill>
        <p:spPr>
          <a:xfrm>
            <a:off x="8685126" y="4468364"/>
            <a:ext cx="2813543" cy="187269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>
            <a:spLocks noGrp="1"/>
          </p:cNvSpPr>
          <p:nvPr>
            <p:ph type="title"/>
          </p:nvPr>
        </p:nvSpPr>
        <p:spPr>
          <a:xfrm>
            <a:off x="2213339" y="291843"/>
            <a:ext cx="7765322" cy="86750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Clr>
                <a:srgbClr val="00B0F0"/>
              </a:buClr>
              <a:buSzPct val="100000"/>
            </a:pPr>
            <a:r>
              <a:rPr lang="en-US" sz="54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Tech-Stack Used</a:t>
            </a:r>
            <a:endParaRPr sz="5400" b="1" dirty="0">
              <a:solidFill>
                <a:srgbClr val="00B0F0"/>
              </a:solidFill>
              <a:latin typeface="Arial Rounded MT Bold" panose="020F0704030504030204" pitchFamily="34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83" name="Google Shape;183;p5"/>
          <p:cNvSpPr txBox="1">
            <a:spLocks noGrp="1"/>
          </p:cNvSpPr>
          <p:nvPr>
            <p:ph type="body" idx="1"/>
          </p:nvPr>
        </p:nvSpPr>
        <p:spPr>
          <a:xfrm>
            <a:off x="1303283" y="1469484"/>
            <a:ext cx="9645515" cy="305355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06000" algn="just">
              <a:spcBef>
                <a:spcPts val="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Microsoft Excel 2019: </a:t>
            </a:r>
            <a:r>
              <a:rPr lang="en-US" sz="2400" dirty="0">
                <a:solidFill>
                  <a:srgbClr val="BFBFBF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Used for data cleaning and visualizations. Excel provides powerful tools like charts, graphs, pivot tables, and various formatting options that make it easier to analyze and interpret data effectively.</a:t>
            </a:r>
            <a:endParaRPr dirty="0">
              <a:latin typeface="Abadi" panose="020B0604020104020204" pitchFamily="34" charset="0"/>
            </a:endParaRPr>
          </a:p>
          <a:p>
            <a:pPr marL="342900" indent="-306000" algn="just">
              <a:spcBef>
                <a:spcPts val="108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Microsoft PowerPoint 2019: </a:t>
            </a:r>
            <a:r>
              <a:rPr lang="en-US" sz="2400" dirty="0">
                <a:solidFill>
                  <a:srgbClr val="BFBFBF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Used for structuring and presenting insights.</a:t>
            </a:r>
            <a:endParaRPr dirty="0">
              <a:latin typeface="Abadi" panose="020B0604020104020204" pitchFamily="34" charset="0"/>
            </a:endParaRPr>
          </a:p>
          <a:p>
            <a:pPr marL="342900" indent="-306000" algn="just">
              <a:spcBef>
                <a:spcPts val="1080"/>
              </a:spcBef>
              <a:buClr>
                <a:srgbClr val="00CC00"/>
              </a:buClr>
              <a:buSzPts val="1680"/>
              <a:buFont typeface="Noto Sans Symbols"/>
              <a:buChar char="❑"/>
            </a:pPr>
            <a:r>
              <a:rPr lang="en-US" sz="2400" b="1" dirty="0">
                <a:solidFill>
                  <a:srgbClr val="00CC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Google Drive: </a:t>
            </a:r>
            <a:r>
              <a:rPr lang="en-US" sz="2400" dirty="0">
                <a:solidFill>
                  <a:srgbClr val="BFBFBF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Used for storing and sharing reports.</a:t>
            </a:r>
            <a:endParaRPr dirty="0">
              <a:latin typeface="Abadi" panose="020B0604020104020204" pitchFamily="34" charset="0"/>
            </a:endParaRPr>
          </a:p>
          <a:p>
            <a:pPr marL="36900" indent="0" algn="just">
              <a:spcBef>
                <a:spcPts val="1080"/>
              </a:spcBef>
              <a:buClr>
                <a:srgbClr val="FFC000"/>
              </a:buClr>
              <a:buSzPts val="1680"/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 l="3785" t="8184" r="4296" b="9833"/>
          <a:stretch/>
        </p:blipFill>
        <p:spPr>
          <a:xfrm>
            <a:off x="8798450" y="5143305"/>
            <a:ext cx="2150348" cy="117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/>
          </a:blip>
          <a:srcRect l="11173" r="12126"/>
          <a:stretch/>
        </p:blipFill>
        <p:spPr>
          <a:xfrm>
            <a:off x="5478543" y="5143305"/>
            <a:ext cx="1546415" cy="1204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 l="10525" t="10687" r="10183" b="11756"/>
          <a:stretch/>
        </p:blipFill>
        <p:spPr>
          <a:xfrm>
            <a:off x="1471448" y="5109278"/>
            <a:ext cx="2341266" cy="1204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>
            <a:spLocks noGrp="1"/>
          </p:cNvSpPr>
          <p:nvPr>
            <p:ph type="title"/>
          </p:nvPr>
        </p:nvSpPr>
        <p:spPr>
          <a:xfrm>
            <a:off x="2213339" y="331948"/>
            <a:ext cx="7765322" cy="7495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B0F0"/>
              </a:buClr>
              <a:buSzPts val="4400"/>
            </a:pPr>
            <a:r>
              <a:rPr lang="en-US" sz="48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Data Analytics Task</a:t>
            </a:r>
            <a:endParaRPr sz="4800" b="1" dirty="0">
              <a:solidFill>
                <a:srgbClr val="00B0F0"/>
              </a:solidFill>
              <a:latin typeface="Arial Rounded MT Bold" panose="020F0704030504030204" pitchFamily="34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987973" y="1081499"/>
            <a:ext cx="10142482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The Dataset contains total of 11915 rows and 16 columns in all and consists of Missing values/Blanks/Null values.</a:t>
            </a:r>
          </a:p>
          <a:p>
            <a:pPr marL="342900" indent="-342900" algn="just">
              <a:lnSpc>
                <a:spcPct val="150000"/>
              </a:lnSpc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16 columns and 11200 rows were used for analysis after doing data cleaning.</a:t>
            </a:r>
          </a:p>
          <a:p>
            <a:pPr marL="342900" indent="-342900" algn="just"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Missing values were imputed by Median/Mode for Numeric and Categorical variables respectively.</a:t>
            </a:r>
          </a:p>
          <a:p>
            <a:pPr marL="342900" indent="-342900" algn="just">
              <a:lnSpc>
                <a:spcPct val="150000"/>
              </a:lnSpc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All the Insights are based on  Sheet – “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Dataset_Cleaned”</a:t>
            </a:r>
          </a:p>
          <a:p>
            <a:pPr marL="342900" indent="-342900" algn="just">
              <a:lnSpc>
                <a:spcPct val="150000"/>
              </a:lnSpc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cs typeface="Arial"/>
                <a:sym typeface="Arial"/>
              </a:rPr>
              <a:t>Pivot Tables were used to get the Average or Sum of the Variables.</a:t>
            </a:r>
            <a:endParaRPr sz="20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All the Charts are attached to respective tasks.</a:t>
            </a:r>
          </a:p>
          <a:p>
            <a:pPr marL="342900" indent="-342900" algn="just">
              <a:buClr>
                <a:schemeClr val="bg1">
                  <a:lumMod val="85000"/>
                </a:schemeClr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Charts attached in “Dashboard” sections are working with Slicers directly linked with source data – Excel.</a:t>
            </a:r>
          </a:p>
        </p:txBody>
      </p:sp>
      <p:sp>
        <p:nvSpPr>
          <p:cNvPr id="195" name="Google Shape;195;p6"/>
          <p:cNvSpPr txBox="1"/>
          <p:nvPr/>
        </p:nvSpPr>
        <p:spPr>
          <a:xfrm>
            <a:off x="6700962" y="6147290"/>
            <a:ext cx="477078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  <a:highlight>
                  <a:srgbClr val="000000"/>
                </a:highlight>
                <a:latin typeface="Abadi" panose="020B0604020104020204" pitchFamily="34" charset="0"/>
                <a:ea typeface="Arial"/>
                <a:cs typeface="Arial"/>
                <a:sym typeface="Arial"/>
                <a:hlinkClick r:id="rId3"/>
              </a:rPr>
              <a:t>Click here for the Dataset  </a:t>
            </a:r>
            <a:endParaRPr sz="2000" b="1" dirty="0">
              <a:solidFill>
                <a:srgbClr val="92D050"/>
              </a:solidFill>
              <a:highlight>
                <a:srgbClr val="000000"/>
              </a:highlight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26039-F73F-4B7D-A0D8-7E496FC095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499" t="4748" r="5391" b="2553"/>
          <a:stretch/>
        </p:blipFill>
        <p:spPr>
          <a:xfrm>
            <a:off x="367862" y="4958556"/>
            <a:ext cx="1845477" cy="1635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2213339" y="41355"/>
            <a:ext cx="7765322" cy="7495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B0F0"/>
              </a:buClr>
              <a:buSzPts val="4800"/>
            </a:pPr>
            <a:r>
              <a:rPr lang="en-US" sz="4800" b="1" dirty="0">
                <a:solidFill>
                  <a:srgbClr val="00B0F0"/>
                </a:solidFill>
                <a:latin typeface="Arial Rounded MT Bold" panose="020F0704030504030204" pitchFamily="34" charset="0"/>
                <a:ea typeface="Arial Rounded"/>
                <a:cs typeface="Arial Rounded"/>
                <a:sym typeface="Arial Rounded"/>
              </a:rPr>
              <a:t>Insights</a:t>
            </a:r>
            <a:endParaRPr sz="4800" b="1" dirty="0">
              <a:solidFill>
                <a:srgbClr val="00B0F0"/>
              </a:solidFill>
              <a:latin typeface="Arial Rounded MT Bold" panose="020F0704030504030204" pitchFamily="34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126124" y="769168"/>
            <a:ext cx="1195026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Insights Required: </a:t>
            </a:r>
            <a:r>
              <a:rPr lang="en-US" dirty="0">
                <a:solidFill>
                  <a:schemeClr val="lt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How does the popularity of a car model vary across different market categories?</a:t>
            </a:r>
          </a:p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1.A: </a:t>
            </a:r>
            <a:r>
              <a:rPr lang="en-US" dirty="0">
                <a:solidFill>
                  <a:schemeClr val="lt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Create a pivot table that shows the number of car models in each market category and their corresponding popularity scores. </a:t>
            </a:r>
          </a:p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1.B: </a:t>
            </a:r>
            <a:r>
              <a:rPr lang="en-US" dirty="0">
                <a:solidFill>
                  <a:schemeClr val="lt1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Create a combo chart that visualizes the relationship between market category and popularity.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2AC22-CD12-766F-46CA-F2138C262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60" y="2099990"/>
            <a:ext cx="3773214" cy="2658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C38D7-A1CE-3F2F-4591-717FDC9A6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78" y="3195222"/>
            <a:ext cx="7676662" cy="34893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2A190C-6972-23DA-A112-4386837ADC6F}"/>
              </a:ext>
            </a:extLst>
          </p:cNvPr>
          <p:cNvSpPr txBox="1"/>
          <p:nvPr/>
        </p:nvSpPr>
        <p:spPr>
          <a:xfrm>
            <a:off x="325820" y="394754"/>
            <a:ext cx="1123555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Diesel &amp; Flex Fuel: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Few models (Diesel: 202, Flex Fuel: 1,179) but highest popularity (2,183 &amp; 2,101) → Strong demand for fuel-efficient options.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Luxury: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Most models (3,209) but low popularity (1,241) → Oversupply or price barriers may limit appeal.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High-Performance: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Moderate models (1,270) with above-average popularity (1,595) → Niche but loyal audience.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Exotic: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Rare (491 models) and unpopular (912) → Exclusivity doesn’t guarantee demand.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</a:rPr>
              <a:t>Factory Tuner: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Low volume (609 models), high popularity (1,736) → Targeted appeal outperforms broader categories.</a:t>
            </a:r>
            <a:r>
              <a:rPr lang="en-US" dirty="0">
                <a:latin typeface="Abadi" panose="020B0604020104020204" pitchFamily="34" charset="0"/>
              </a:rPr>
              <a:t>	</a:t>
            </a:r>
            <a:r>
              <a:rPr lang="en-US" dirty="0"/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40B8-5B04-DB4A-119A-C47FA289EED0}"/>
              </a:ext>
            </a:extLst>
          </p:cNvPr>
          <p:cNvSpPr txBox="1"/>
          <p:nvPr/>
        </p:nvSpPr>
        <p:spPr>
          <a:xfrm>
            <a:off x="378372" y="4791303"/>
            <a:ext cx="114352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High model count ≠ high popularity. For example, "Luxury" leads in models but ranks low in popularity, while "Diesel" has few models but high demand.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C000"/>
                </a:solidFill>
              </a:rPr>
              <a:t>Opportunity: Brands could invest in high-popularity segments (e.g., Flex Fuel) or reevaluate strategies for low-popularity, high-volume categories (e.g., Luxury).</a:t>
            </a:r>
            <a:endParaRPr lang="en-IN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4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/>
          <p:nvPr/>
        </p:nvSpPr>
        <p:spPr>
          <a:xfrm>
            <a:off x="152400" y="111548"/>
            <a:ext cx="11887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Insight Required: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What is the relationship between a car's engine power and its price?</a:t>
            </a:r>
          </a:p>
          <a:p>
            <a:pPr algn="just"/>
            <a:r>
              <a:rPr lang="en-US" b="1" dirty="0">
                <a:solidFill>
                  <a:srgbClr val="00CC00"/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2: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Arial Rounded"/>
                <a:cs typeface="Arial Rounded"/>
                <a:sym typeface="Arial Rounded"/>
              </a:rPr>
              <a:t>Create a scatter chart that plots engine power on the x-axis and price on the y-axis. Add a trendline to the chart to visualize the relationship between these variables.</a:t>
            </a:r>
            <a:endParaRPr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E3F5BB-87E2-50F2-02C1-BD990E4E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98" y="1088364"/>
            <a:ext cx="7432250" cy="3731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79DAB2-EE39-3A78-DF9A-37B6CCEF8F99}"/>
              </a:ext>
            </a:extLst>
          </p:cNvPr>
          <p:cNvSpPr txBox="1"/>
          <p:nvPr/>
        </p:nvSpPr>
        <p:spPr>
          <a:xfrm>
            <a:off x="152400" y="4892473"/>
            <a:ext cx="117467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rPr>
              <a:t>The analysis reveals a positive linear relationship between a car’s engine horsepower (HP) and its price (MSRP). Vehicles with higher engine power generally command higher prices, indicating that performance is a key driver of cost.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rPr>
              <a:t>The trendline equation shows the rate at which price increases with horsepower.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rPr>
              <a:t>The R² value indicates how strongly engine power explains the variation in price — a higher R² suggests a stronger correlation.</a:t>
            </a:r>
            <a:endParaRPr lang="en-IN" dirty="0">
              <a:solidFill>
                <a:schemeClr val="bg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3D4B841-389D-436E-ACD2-D8A60F829B25}" vid="{A8446BFD-C322-46F4-9010-5440463A2D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Riblet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5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7145" cap="flat" cmpd="sng" algn="ctr">
        <a:solidFill>
          <a:schemeClr val="phClr"/>
        </a:solidFill>
        <a:prstDash val="solid"/>
      </a:ln>
      <a:ln w="58420" cap="flat" cmpd="thickThin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>
          <a:outerShdw blurRad="50800" dist="38100" dir="27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l"/>
        </a:scene3d>
        <a:sp3d prstMaterial="flat">
          <a:bevelT w="31750" h="63500" prst="riblet"/>
        </a:sp3d>
      </a:effectStyle>
      <a:effectStyle>
        <a:effectLst>
          <a:outerShdw blurRad="50800" dist="38100" dir="27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l"/>
        </a:scene3d>
        <a:sp3d prstMaterial="flat">
          <a:bevelT w="57150" h="114300" prst="riblet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Riblet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5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7145" cap="flat" cmpd="sng" algn="ctr">
        <a:solidFill>
          <a:schemeClr val="phClr"/>
        </a:solidFill>
        <a:prstDash val="solid"/>
      </a:ln>
      <a:ln w="58420" cap="flat" cmpd="thickThin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>
          <a:outerShdw blurRad="50800" dist="38100" dir="27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l"/>
        </a:scene3d>
        <a:sp3d prstMaterial="flat">
          <a:bevelT w="31750" h="63500" prst="riblet"/>
        </a:sp3d>
      </a:effectStyle>
      <a:effectStyle>
        <a:effectLst>
          <a:outerShdw blurRad="50800" dist="38100" dir="27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l"/>
        </a:scene3d>
        <a:sp3d prstMaterial="flat">
          <a:bevelT w="57150" h="114300" prst="riblet"/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2976</Words>
  <Application>Microsoft Office PowerPoint</Application>
  <PresentationFormat>Widescreen</PresentationFormat>
  <Paragraphs>330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Abadi</vt:lpstr>
      <vt:lpstr>Arial</vt:lpstr>
      <vt:lpstr>Arial Nova</vt:lpstr>
      <vt:lpstr>Arial Rounded MT Bold</vt:lpstr>
      <vt:lpstr>Biome</vt:lpstr>
      <vt:lpstr>Calibri</vt:lpstr>
      <vt:lpstr>DeepSeek-CJK-patch</vt:lpstr>
      <vt:lpstr>Noto Sans Symbols</vt:lpstr>
      <vt:lpstr>Wingdings</vt:lpstr>
      <vt:lpstr>Theme1</vt:lpstr>
      <vt:lpstr>Impact of Car Features on  Price and Profitability</vt:lpstr>
      <vt:lpstr>PowerPoint Presentation</vt:lpstr>
      <vt:lpstr>Project Description</vt:lpstr>
      <vt:lpstr>Approach</vt:lpstr>
      <vt:lpstr>Tech-Stack Used</vt:lpstr>
      <vt:lpstr>Data Analytics Task</vt:lpstr>
      <vt:lpstr>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Shivam Singh</dc:creator>
  <cp:lastModifiedBy>Shivam Singh</cp:lastModifiedBy>
  <cp:revision>27</cp:revision>
  <dcterms:created xsi:type="dcterms:W3CDTF">2025-05-10T11:59:59Z</dcterms:created>
  <dcterms:modified xsi:type="dcterms:W3CDTF">2025-05-13T14:39:19Z</dcterms:modified>
</cp:coreProperties>
</file>